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576" r:id="rId2"/>
    <p:sldId id="577" r:id="rId3"/>
    <p:sldId id="579" r:id="rId4"/>
    <p:sldId id="580" r:id="rId5"/>
    <p:sldId id="581" r:id="rId6"/>
    <p:sldId id="582" r:id="rId7"/>
    <p:sldId id="586" r:id="rId8"/>
    <p:sldId id="593" r:id="rId9"/>
    <p:sldId id="592" r:id="rId10"/>
    <p:sldId id="591" r:id="rId11"/>
    <p:sldId id="602" r:id="rId12"/>
    <p:sldId id="583" r:id="rId13"/>
    <p:sldId id="594" r:id="rId14"/>
    <p:sldId id="584" r:id="rId15"/>
    <p:sldId id="595" r:id="rId16"/>
    <p:sldId id="597" r:id="rId17"/>
    <p:sldId id="598" r:id="rId18"/>
    <p:sldId id="585" r:id="rId19"/>
    <p:sldId id="587" r:id="rId20"/>
    <p:sldId id="599" r:id="rId21"/>
    <p:sldId id="600" r:id="rId22"/>
    <p:sldId id="601" r:id="rId2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7BBB93A7-49B2-493D-854C-FC53C4955C20}">
          <p14:sldIdLst>
            <p14:sldId id="576"/>
            <p14:sldId id="577"/>
            <p14:sldId id="579"/>
            <p14:sldId id="580"/>
            <p14:sldId id="581"/>
            <p14:sldId id="582"/>
            <p14:sldId id="586"/>
          </p14:sldIdLst>
        </p14:section>
        <p14:section name="Section sans titre" id="{2EBD98DE-EF14-4859-94DE-1EC223B2766C}">
          <p14:sldIdLst>
            <p14:sldId id="593"/>
            <p14:sldId id="592"/>
            <p14:sldId id="591"/>
            <p14:sldId id="602"/>
            <p14:sldId id="583"/>
            <p14:sldId id="594"/>
            <p14:sldId id="584"/>
            <p14:sldId id="595"/>
            <p14:sldId id="597"/>
            <p14:sldId id="598"/>
            <p14:sldId id="585"/>
          </p14:sldIdLst>
        </p14:section>
        <p14:section name="Section sans titre" id="{07CA1377-7DFC-4213-B719-77C3E977E915}">
          <p14:sldIdLst>
            <p14:sldId id="587"/>
            <p14:sldId id="599"/>
            <p14:sldId id="600"/>
            <p14:sldId id="601"/>
          </p14:sldIdLst>
        </p14:section>
        <p14:section name="Section sans titre" id="{015E04E8-19BE-4EA7-9EA4-731B49B4AD83}">
          <p14:sldIdLst/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A88B4E"/>
    <a:srgbClr val="002A3A"/>
    <a:srgbClr val="FFFFFF"/>
    <a:srgbClr val="2B364D"/>
    <a:srgbClr val="255334"/>
    <a:srgbClr val="4C2E2C"/>
    <a:srgbClr val="187FC4"/>
    <a:srgbClr val="700000"/>
    <a:srgbClr val="FF9900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51" autoAdjust="0"/>
    <p:restoredTop sz="81439" autoAdjust="0"/>
  </p:normalViewPr>
  <p:slideViewPr>
    <p:cSldViewPr snapToGrid="0">
      <p:cViewPr>
        <p:scale>
          <a:sx n="75" d="100"/>
          <a:sy n="75" d="100"/>
        </p:scale>
        <p:origin x="-2022" y="-51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463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24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3F50C3-D671-4A96-8C87-5586EAC84FF4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4F662A-16AF-41FB-88D6-71CBDA88216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3447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52322" y="685659"/>
            <a:ext cx="4952995" cy="34292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>
          <a:xfrm>
            <a:off x="685800" y="4343400"/>
            <a:ext cx="5486400" cy="415498"/>
          </a:xfrm>
        </p:spPr>
        <p:txBody>
          <a:bodyPr>
            <a:spAutoFit/>
          </a:bodyPr>
          <a:lstStyle/>
          <a:p>
            <a:endParaRPr lang="fr-FR" sz="21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52322" y="685659"/>
            <a:ext cx="4952995" cy="34292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>
          <a:xfrm>
            <a:off x="685800" y="4343400"/>
            <a:ext cx="5486400" cy="415498"/>
          </a:xfrm>
        </p:spPr>
        <p:txBody>
          <a:bodyPr>
            <a:spAutoFit/>
          </a:bodyPr>
          <a:lstStyle/>
          <a:p>
            <a:endParaRPr lang="fr-FR" sz="21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52322" y="685659"/>
            <a:ext cx="4952995" cy="34292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>
          <a:xfrm>
            <a:off x="914113" y="4343322"/>
            <a:ext cx="5029416" cy="336517"/>
          </a:xfrm>
        </p:spPr>
        <p:txBody>
          <a:bodyPr/>
          <a:lstStyle/>
          <a:p>
            <a:pPr lvl="0"/>
            <a:r>
              <a:rPr lang="fr-FR">
                <a:cs typeface="Arial Unicode MS" pitchFamily="2"/>
              </a:rPr>
              <a:t>En fin de détente, on est en phase mixte: mélange de gouttelettes d'eau et de vapeur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4F662A-16AF-41FB-88D6-71CBDA88216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2845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52322" y="685659"/>
            <a:ext cx="4952995" cy="34292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>
          <a:xfrm>
            <a:off x="914113" y="4343322"/>
            <a:ext cx="5029416" cy="986769"/>
          </a:xfrm>
        </p:spPr>
        <p:txBody>
          <a:bodyPr/>
          <a:lstStyle/>
          <a:p>
            <a:pPr lvl="0"/>
            <a:r>
              <a:rPr lang="fr-FR">
                <a:cs typeface="Arial Unicode MS" pitchFamily="2"/>
              </a:rPr>
              <a:t>Mesure graphique du rendement en utilisant la même méthodes.</a:t>
            </a:r>
          </a:p>
          <a:p>
            <a:pPr lvl="0"/>
            <a:r>
              <a:rPr lang="fr-FR">
                <a:cs typeface="Arial Unicode MS" pitchFamily="2"/>
              </a:rPr>
              <a:t>- détente et compression sont verticales</a:t>
            </a:r>
          </a:p>
          <a:p>
            <a:pPr lvl="0"/>
            <a:r>
              <a:rPr lang="fr-FR">
                <a:cs typeface="Arial Unicode MS" pitchFamily="2"/>
              </a:rPr>
              <a:t>- chauffage isobare avec changement d'état (isotherme pendant le changement d'état)</a:t>
            </a:r>
          </a:p>
          <a:p>
            <a:pPr lvl="0"/>
            <a:r>
              <a:rPr lang="fr-FR">
                <a:cs typeface="Arial Unicode MS" pitchFamily="2"/>
              </a:rPr>
              <a:t>En fin de détente, on est dans la phase gazeuse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214;p37"/>
          <p:cNvSpPr/>
          <p:nvPr userDrawn="1"/>
        </p:nvSpPr>
        <p:spPr>
          <a:xfrm>
            <a:off x="-109120" y="0"/>
            <a:ext cx="12301119" cy="6959600"/>
          </a:xfrm>
          <a:prstGeom prst="rect">
            <a:avLst/>
          </a:prstGeom>
          <a:solidFill>
            <a:srgbClr val="002A3A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" name="Google Shape;218;p37" descr="Image 1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-1304926" y="-393700"/>
            <a:ext cx="14049376" cy="790927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346075" y="1427156"/>
            <a:ext cx="5492750" cy="2509837"/>
          </a:xfrm>
        </p:spPr>
        <p:txBody>
          <a:bodyPr anchor="b"/>
          <a:lstStyle>
            <a:lvl1pPr algn="ctr">
              <a:defRPr sz="6000">
                <a:solidFill>
                  <a:srgbClr val="A88B4E"/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352424" y="3906832"/>
            <a:ext cx="5514975" cy="874712"/>
          </a:xfrm>
        </p:spPr>
        <p:txBody>
          <a:bodyPr/>
          <a:lstStyle>
            <a:lvl1pPr marL="0" indent="0" algn="ctr">
              <a:buNone/>
              <a:defRPr sz="2000" baseline="0">
                <a:solidFill>
                  <a:srgbClr val="A88B4E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fr-FR" altLang="ja-JP" dirty="0" smtClean="0"/>
              <a:t>PHY 555 – </a:t>
            </a:r>
            <a:r>
              <a:rPr kumimoji="1" lang="fr-FR" altLang="ja-JP" dirty="0" err="1" smtClean="0"/>
              <a:t>Energy</a:t>
            </a:r>
            <a:r>
              <a:rPr kumimoji="1" lang="fr-FR" altLang="ja-JP" dirty="0" smtClean="0"/>
              <a:t> &amp; </a:t>
            </a:r>
            <a:r>
              <a:rPr kumimoji="1" lang="fr-FR" altLang="ja-JP" dirty="0" err="1" smtClean="0"/>
              <a:t>Environment</a:t>
            </a:r>
            <a:endParaRPr kumimoji="1" lang="fr-FR" altLang="ja-JP" dirty="0" smtClean="0"/>
          </a:p>
          <a:p>
            <a:r>
              <a:rPr kumimoji="1" lang="fr-FR" altLang="ja-JP" dirty="0" smtClean="0"/>
              <a:t>Erik Johnson, Mathieu de </a:t>
            </a:r>
            <a:r>
              <a:rPr kumimoji="1" lang="fr-FR" altLang="ja-JP" dirty="0" err="1" smtClean="0"/>
              <a:t>Naurois</a:t>
            </a:r>
            <a:r>
              <a:rPr kumimoji="1" lang="fr-FR" altLang="ja-JP" dirty="0" smtClean="0"/>
              <a:t>, Daniel Suchet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95DD7-8CBE-4C5F-BBFD-B7237DE5153A}" type="datetime1">
              <a:rPr kumimoji="1" lang="en-US" altLang="ja-JP" smtClean="0"/>
              <a:t>10/15/2021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8928E-AA9A-4D89-BC1F-A2C05AB4BD92}" type="slidenum">
              <a:rPr kumimoji="1" lang="ja-JP" altLang="en-US" smtClean="0"/>
              <a:t>‹N°›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dirty="0" smtClean="0"/>
              <a:t>マスタ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8278E-AE15-416C-85C4-BB466EAC3515}" type="datetime1">
              <a:rPr kumimoji="1" lang="en-US" altLang="ja-JP" smtClean="0"/>
              <a:t>10/15/2021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8928E-AA9A-4D89-BC1F-A2C05AB4BD92}" type="slidenum">
              <a:rPr kumimoji="1" lang="ja-JP" altLang="en-US" smtClean="0"/>
              <a:t>‹N°›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dirty="0" smtClean="0"/>
              <a:t>マスタ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1127E-58E1-4627-A4E8-C9F35AA00EC7}" type="datetime1">
              <a:rPr kumimoji="1" lang="en-US" altLang="ja-JP" smtClean="0"/>
              <a:t>10/15/2021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8928E-AA9A-4D89-BC1F-A2C05AB4BD92}" type="slidenum">
              <a:rPr kumimoji="1" lang="ja-JP" altLang="en-US" smtClean="0"/>
              <a:t>‹N°›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dirty="0" smtClean="0"/>
              <a:t>マスタ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5E6B9-AAF8-4B4D-B4D9-A1EC2EA6BAE6}" type="datetime1">
              <a:rPr kumimoji="1" lang="en-US" altLang="ja-JP" smtClean="0"/>
              <a:t>10/15/2021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8928E-AA9A-4D89-BC1F-A2C05AB4BD92}" type="slidenum">
              <a:rPr kumimoji="1" lang="ja-JP" altLang="en-US" smtClean="0"/>
              <a:t>‹N°›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6534"/>
          </a:xfrm>
        </p:spPr>
        <p:txBody>
          <a:bodyPr/>
          <a:lstStyle>
            <a:lvl1pPr>
              <a:defRPr>
                <a:solidFill>
                  <a:srgbClr val="002A3A"/>
                </a:solidFill>
              </a:defRPr>
            </a:lvl1pPr>
          </a:lstStyle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dirty="0" smtClean="0"/>
              <a:t>マスタ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1621B-4452-45E1-A895-8D486D32C700}" type="datetime1">
              <a:rPr kumimoji="1" lang="en-US" altLang="ja-JP" smtClean="0"/>
              <a:t>10/15/2021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8928E-AA9A-4D89-BC1F-A2C05AB4BD92}" type="slidenum">
              <a:rPr kumimoji="1" lang="ja-JP" altLang="en-US" smtClean="0"/>
              <a:t>‹N°›</a:t>
            </a:fld>
            <a:endParaRPr kumimoji="1" lang="ja-JP" altLang="en-US"/>
          </a:p>
        </p:txBody>
      </p:sp>
      <p:pic>
        <p:nvPicPr>
          <p:cNvPr id="11" name="Google Shape;297;p49" descr="Graphique 23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0348277" y="111444"/>
            <a:ext cx="1330325" cy="175190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" name="Connecteur droit 11"/>
          <p:cNvCxnSpPr/>
          <p:nvPr userDrawn="1"/>
        </p:nvCxnSpPr>
        <p:spPr>
          <a:xfrm>
            <a:off x="520117" y="1233182"/>
            <a:ext cx="7709483" cy="0"/>
          </a:xfrm>
          <a:prstGeom prst="line">
            <a:avLst/>
          </a:prstGeom>
          <a:ln w="38100">
            <a:solidFill>
              <a:srgbClr val="002A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"/>
          <p:cNvSpPr txBox="1">
            <a:spLocks/>
          </p:cNvSpPr>
          <p:nvPr userDrawn="1"/>
        </p:nvSpPr>
        <p:spPr bwMode="auto">
          <a:xfrm>
            <a:off x="369888" y="233363"/>
            <a:ext cx="9009639" cy="846137"/>
          </a:xfrm>
          <a:prstGeom prst="rect">
            <a:avLst/>
          </a:prstGeom>
          <a:gradFill flip="none" rotWithShape="1">
            <a:gsLst>
              <a:gs pos="0">
                <a:srgbClr val="72BEEC"/>
              </a:gs>
              <a:gs pos="15000">
                <a:srgbClr val="38A7E4"/>
              </a:gs>
              <a:gs pos="100000">
                <a:srgbClr val="FFFFFF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</p:spPr>
        <p:txBody>
          <a:bodyPr vert="horz" wrap="square" lIns="108000" tIns="108000" rIns="108000" bIns="10800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fr-FR" sz="2600" b="1" dirty="0" smtClean="0">
                <a:solidFill>
                  <a:srgbClr val="01395C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2476A8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2476A8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2476A8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2476A8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9900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9900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9900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9900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600" b="1" i="0" u="none" strike="noStrike" kern="0" cap="none" spc="0" normalizeH="0" baseline="0" noProof="0" dirty="0">
              <a:ln>
                <a:noFill/>
              </a:ln>
              <a:solidFill>
                <a:srgbClr val="01395C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+mj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6534"/>
          </a:xfrm>
        </p:spPr>
        <p:txBody>
          <a:bodyPr/>
          <a:lstStyle/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dirty="0" smtClean="0"/>
              <a:t>マスタ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1621B-4452-45E1-A895-8D486D32C700}" type="datetime1">
              <a:rPr kumimoji="1" lang="en-US" altLang="ja-JP" smtClean="0"/>
              <a:t>10/15/2021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8928E-AA9A-4D89-BC1F-A2C05AB4BD92}" type="slidenum">
              <a:rPr kumimoji="1" lang="ja-JP" altLang="en-US" smtClean="0"/>
              <a:t>‹N°›</a:t>
            </a:fld>
            <a:endParaRPr kumimoji="1" lang="ja-JP" altLang="en-US"/>
          </a:p>
        </p:txBody>
      </p:sp>
      <p:pic>
        <p:nvPicPr>
          <p:cNvPr id="11" name="Google Shape;297;p49" descr="Graphique 23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0348277" y="111444"/>
            <a:ext cx="1330325" cy="17519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21416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dirty="0" smtClean="0"/>
              <a:t>マスタ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47D73-ABDA-4930-9253-D9611BB1B996}" type="datetime1">
              <a:rPr kumimoji="1" lang="en-US" altLang="ja-JP" smtClean="0"/>
              <a:t>10/15/2021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8928E-AA9A-4D89-BC1F-A2C05AB4BD92}" type="slidenum">
              <a:rPr kumimoji="1" lang="ja-JP" altLang="en-US" smtClean="0"/>
              <a:t>‹N°›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dirty="0" smtClean="0"/>
              <a:t>マスタ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dirty="0" smtClean="0"/>
              <a:t>マスタ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C9111-AC17-4062-BEEB-89E09299F446}" type="datetime1">
              <a:rPr kumimoji="1" lang="en-US" altLang="ja-JP" smtClean="0"/>
              <a:t>10/15/2021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8928E-AA9A-4D89-BC1F-A2C05AB4BD92}" type="slidenum">
              <a:rPr kumimoji="1" lang="ja-JP" altLang="en-US" smtClean="0"/>
              <a:t>‹N°›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dirty="0" smtClean="0"/>
              <a:t>マスタ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dirty="0" smtClean="0"/>
              <a:t>マスタ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dirty="0" smtClean="0"/>
              <a:t>マスタ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dirty="0" smtClean="0"/>
              <a:t>マスタ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51BB1-09D4-4040-BFF9-689C3EB8FF04}" type="datetime1">
              <a:rPr kumimoji="1" lang="en-US" altLang="ja-JP" smtClean="0"/>
              <a:t>10/15/2021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8928E-AA9A-4D89-BC1F-A2C05AB4BD92}" type="slidenum">
              <a:rPr kumimoji="1" lang="ja-JP" altLang="en-US" smtClean="0"/>
              <a:t>‹N°›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E323C-3A6A-4353-BBA4-A511EEFC5E98}" type="datetime1">
              <a:rPr kumimoji="1" lang="en-US" altLang="ja-JP" smtClean="0"/>
              <a:t>10/15/2021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8928E-AA9A-4D89-BC1F-A2C05AB4BD92}" type="slidenum">
              <a:rPr kumimoji="1" lang="ja-JP" altLang="en-US" smtClean="0"/>
              <a:t>‹N°›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0FB95-A754-4DB2-BE0D-D3BA7D1195C8}" type="datetime1">
              <a:rPr kumimoji="1" lang="en-US" altLang="ja-JP" smtClean="0"/>
              <a:t>10/15/2021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8928E-AA9A-4D89-BC1F-A2C05AB4BD92}" type="slidenum">
              <a:rPr kumimoji="1" lang="ja-JP" altLang="en-US" smtClean="0"/>
              <a:t>‹N°›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dirty="0" smtClean="0"/>
              <a:t>マスタ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dirty="0" smtClean="0"/>
              <a:t>マスタ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50A54-4DCF-469C-8600-1D0E914C73B0}" type="datetime1">
              <a:rPr kumimoji="1" lang="en-US" altLang="ja-JP" smtClean="0"/>
              <a:t>10/15/2021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8928E-AA9A-4D89-BC1F-A2C05AB4BD92}" type="slidenum">
              <a:rPr kumimoji="1" lang="ja-JP" altLang="en-US" smtClean="0"/>
              <a:t>‹N°›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 smtClean="0"/>
              <a:t>マスタ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8142E2-82D5-4F80-8BD7-4379CDFC9E0B}" type="datetime1">
              <a:rPr kumimoji="1" lang="en-US" altLang="ja-JP" smtClean="0"/>
              <a:t>10/15/2021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D8928E-AA9A-4D89-BC1F-A2C05AB4BD92}" type="slidenum">
              <a:rPr kumimoji="1" lang="ja-JP" altLang="en-US" smtClean="0"/>
              <a:t>‹N°›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8" r="15674"/>
          <a:stretch/>
        </p:blipFill>
        <p:spPr bwMode="auto">
          <a:xfrm>
            <a:off x="7061200" y="0"/>
            <a:ext cx="4000501" cy="6957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46074" y="1427156"/>
            <a:ext cx="5944193" cy="2509837"/>
          </a:xfrm>
        </p:spPr>
        <p:txBody>
          <a:bodyPr>
            <a:normAutofit/>
          </a:bodyPr>
          <a:lstStyle/>
          <a:p>
            <a:r>
              <a:rPr lang="fr-FR" dirty="0" smtClean="0"/>
              <a:t>PC 4</a:t>
            </a:r>
            <a:br>
              <a:rPr lang="fr-FR" dirty="0" smtClean="0"/>
            </a:br>
            <a:r>
              <a:rPr lang="fr-FR" dirty="0" err="1" smtClean="0"/>
              <a:t>Heat</a:t>
            </a:r>
            <a:r>
              <a:rPr lang="fr-FR" dirty="0" smtClean="0"/>
              <a:t> </a:t>
            </a:r>
            <a:r>
              <a:rPr lang="fr-FR" dirty="0" err="1" smtClean="0"/>
              <a:t>engines</a:t>
            </a:r>
            <a:endParaRPr lang="en-US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52424" y="4066486"/>
            <a:ext cx="5514975" cy="874712"/>
          </a:xfrm>
        </p:spPr>
        <p:txBody>
          <a:bodyPr/>
          <a:lstStyle/>
          <a:p>
            <a:r>
              <a:rPr lang="fr-FR" altLang="ja-JP" dirty="0"/>
              <a:t>PHY 555 – </a:t>
            </a:r>
            <a:r>
              <a:rPr lang="fr-FR" altLang="ja-JP" dirty="0" err="1"/>
              <a:t>Energy</a:t>
            </a:r>
            <a:r>
              <a:rPr lang="fr-FR" altLang="ja-JP" dirty="0"/>
              <a:t> &amp; </a:t>
            </a:r>
            <a:r>
              <a:rPr lang="fr-FR" altLang="ja-JP" dirty="0" err="1"/>
              <a:t>Environment</a:t>
            </a:r>
            <a:endParaRPr lang="fr-FR" altLang="ja-JP" dirty="0"/>
          </a:p>
          <a:p>
            <a:r>
              <a:rPr lang="fr-FR" altLang="ja-JP" dirty="0"/>
              <a:t>Erik Johnson, Mathieu de </a:t>
            </a:r>
            <a:r>
              <a:rPr lang="fr-FR" altLang="ja-JP" dirty="0" err="1"/>
              <a:t>Naurois</a:t>
            </a:r>
            <a:r>
              <a:rPr lang="fr-FR" altLang="ja-JP" dirty="0"/>
              <a:t>, Daniel Suchet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27808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The Clausius - Rankine cycle (T-S)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361168"/>
            <a:ext cx="10515600" cy="4351338"/>
          </a:xfrm>
        </p:spPr>
        <p:txBody>
          <a:bodyPr/>
          <a:lstStyle/>
          <a:p>
            <a:r>
              <a:rPr lang="en-US" dirty="0"/>
              <a:t>adiabatic compression of water (pump)</a:t>
            </a:r>
          </a:p>
          <a:p>
            <a:r>
              <a:rPr lang="en-US" dirty="0"/>
              <a:t>isobaric heating of pressurized water (boiler)</a:t>
            </a:r>
          </a:p>
          <a:p>
            <a:r>
              <a:rPr lang="fr-FR" dirty="0" err="1"/>
              <a:t>vaporization</a:t>
            </a:r>
            <a:r>
              <a:rPr lang="fr-FR" dirty="0"/>
              <a:t> at constant pressure (boiler)</a:t>
            </a:r>
          </a:p>
          <a:p>
            <a:r>
              <a:rPr lang="en-US" dirty="0"/>
              <a:t>reheating (isobaric) of </a:t>
            </a:r>
            <a:r>
              <a:rPr lang="en-US" dirty="0" err="1"/>
              <a:t>vapour</a:t>
            </a:r>
            <a:r>
              <a:rPr lang="en-US" dirty="0"/>
              <a:t> (</a:t>
            </a:r>
            <a:r>
              <a:rPr lang="en-US" dirty="0" err="1"/>
              <a:t>superheater</a:t>
            </a:r>
            <a:r>
              <a:rPr lang="en-US" dirty="0"/>
              <a:t>)</a:t>
            </a:r>
          </a:p>
          <a:p>
            <a:r>
              <a:rPr lang="en-US" dirty="0"/>
              <a:t>adiabatic expansion (turbine)</a:t>
            </a:r>
          </a:p>
          <a:p>
            <a:r>
              <a:rPr lang="en-US" dirty="0"/>
              <a:t>isobaric condensation (condenser)</a:t>
            </a:r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8928E-AA9A-4D89-BC1F-A2C05AB4BD92}" type="slidenum">
              <a:rPr kumimoji="1" lang="ja-JP" altLang="en-US" smtClean="0"/>
              <a:t>10</a:t>
            </a:fld>
            <a:endParaRPr kumimoji="1" lang="ja-JP" altLang="en-US"/>
          </a:p>
        </p:txBody>
      </p:sp>
      <p:pic>
        <p:nvPicPr>
          <p:cNvPr id="9218" name="Picture 2" descr="D:\Dropbox\Teachings\PHY 555 Energy Environnement\Shared PHY555\PC\PC 4 Machines thermiques\rankine cyc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7101" y="1260852"/>
            <a:ext cx="3136900" cy="2661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6763" y="3922712"/>
            <a:ext cx="5075237" cy="293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9801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T-S </a:t>
            </a:r>
            <a:r>
              <a:rPr lang="fr-FR" dirty="0" err="1" smtClean="0"/>
              <a:t>diagram</a:t>
            </a:r>
            <a:r>
              <a:rPr lang="fr-FR" dirty="0" smtClean="0"/>
              <a:t> for water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8928E-AA9A-4D89-BC1F-A2C05AB4BD92}" type="slidenum">
              <a:rPr kumimoji="1" lang="ja-JP" altLang="en-US" smtClean="0"/>
              <a:t>11</a:t>
            </a:fld>
            <a:endParaRPr kumimoji="1" lang="ja-JP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838" y="1428750"/>
            <a:ext cx="6953250" cy="5070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Connecteur droit avec flèche 5"/>
          <p:cNvCxnSpPr/>
          <p:nvPr/>
        </p:nvCxnSpPr>
        <p:spPr>
          <a:xfrm>
            <a:off x="3776663" y="5434013"/>
            <a:ext cx="3957638" cy="0"/>
          </a:xfrm>
          <a:prstGeom prst="straightConnector1">
            <a:avLst/>
          </a:prstGeom>
          <a:ln w="3810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200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-14367" y="1"/>
            <a:ext cx="12205612" cy="685829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6052517" y="4140125"/>
            <a:ext cx="6137856" cy="26623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6406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-14367" y="1"/>
            <a:ext cx="12205612" cy="685829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6052517" y="4140125"/>
            <a:ext cx="6137856" cy="266232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rme libre 3"/>
          <p:cNvSpPr/>
          <p:nvPr/>
        </p:nvSpPr>
        <p:spPr>
          <a:xfrm>
            <a:off x="1989350" y="1562713"/>
            <a:ext cx="5290129" cy="4212299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2151" h="12899">
                <a:moveTo>
                  <a:pt x="18" y="12899"/>
                </a:moveTo>
                <a:cubicBezTo>
                  <a:pt x="73" y="12700"/>
                  <a:pt x="0" y="12856"/>
                  <a:pt x="0" y="12672"/>
                </a:cubicBezTo>
                <a:cubicBezTo>
                  <a:pt x="188" y="12606"/>
                  <a:pt x="1640" y="11712"/>
                  <a:pt x="3650" y="10048"/>
                </a:cubicBezTo>
                <a:cubicBezTo>
                  <a:pt x="4328" y="9609"/>
                  <a:pt x="4271" y="9261"/>
                  <a:pt x="5142" y="8528"/>
                </a:cubicBezTo>
                <a:cubicBezTo>
                  <a:pt x="6593" y="7306"/>
                  <a:pt x="5840" y="7468"/>
                  <a:pt x="7450" y="6051"/>
                </a:cubicBezTo>
                <a:cubicBezTo>
                  <a:pt x="8106" y="5312"/>
                  <a:pt x="9586" y="3808"/>
                  <a:pt x="10209" y="2955"/>
                </a:cubicBezTo>
                <a:cubicBezTo>
                  <a:pt x="10832" y="2102"/>
                  <a:pt x="11413" y="1109"/>
                  <a:pt x="12151" y="0"/>
                </a:cubicBezTo>
              </a:path>
            </a:pathLst>
          </a:custGeom>
          <a:noFill/>
          <a:ln w="36000">
            <a:solidFill>
              <a:srgbClr val="0000FF"/>
            </a:solidFill>
            <a:prstDash val="solid"/>
          </a:ln>
        </p:spPr>
        <p:txBody>
          <a:bodyPr vert="horz" wrap="square" lIns="97967" tIns="57147" rIns="97967" bIns="57147" anchor="ctr" anchorCtr="1" compatLnSpc="0"/>
          <a:lstStyle/>
          <a:p>
            <a:pPr hangingPunct="0"/>
            <a:endParaRPr lang="en-GB">
              <a:solidFill>
                <a:srgbClr val="3333FF"/>
              </a:solidFill>
              <a:latin typeface="Times New Roman" pitchFamily="18"/>
              <a:ea typeface="HG Mincho Light J" pitchFamily="2"/>
              <a:cs typeface="Arial Unicode MS" pitchFamily="2"/>
            </a:endParaRPr>
          </a:p>
        </p:txBody>
      </p:sp>
      <p:sp>
        <p:nvSpPr>
          <p:cNvPr id="5" name="Connecteur droit 4"/>
          <p:cNvSpPr/>
          <p:nvPr/>
        </p:nvSpPr>
        <p:spPr>
          <a:xfrm flipH="1">
            <a:off x="7242905" y="1588837"/>
            <a:ext cx="17416" cy="1757030"/>
          </a:xfrm>
          <a:prstGeom prst="line">
            <a:avLst/>
          </a:prstGeom>
          <a:noFill/>
          <a:ln w="36000">
            <a:solidFill>
              <a:srgbClr val="0000FF"/>
            </a:solidFill>
            <a:prstDash val="solid"/>
          </a:ln>
        </p:spPr>
        <p:txBody>
          <a:bodyPr vert="horz" wrap="square" lIns="97967" tIns="57147" rIns="97967" bIns="57147" anchor="ctr" anchorCtr="1" compatLnSpc="0"/>
          <a:lstStyle/>
          <a:p>
            <a:pPr hangingPunct="0"/>
            <a:endParaRPr lang="en-GB">
              <a:solidFill>
                <a:srgbClr val="3333FF"/>
              </a:solidFill>
              <a:latin typeface="Times New Roman" pitchFamily="18"/>
              <a:ea typeface="HG Mincho Light J" pitchFamily="2"/>
              <a:cs typeface="Arial Unicode MS" pitchFamily="2"/>
            </a:endParaRPr>
          </a:p>
        </p:txBody>
      </p:sp>
      <p:sp>
        <p:nvSpPr>
          <p:cNvPr id="6" name="Forme libre 5"/>
          <p:cNvSpPr/>
          <p:nvPr/>
        </p:nvSpPr>
        <p:spPr>
          <a:xfrm>
            <a:off x="1997623" y="2944821"/>
            <a:ext cx="6140468" cy="2830516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4104" h="8668">
                <a:moveTo>
                  <a:pt x="0" y="8668"/>
                </a:moveTo>
                <a:cubicBezTo>
                  <a:pt x="2331" y="7251"/>
                  <a:pt x="1685" y="7659"/>
                  <a:pt x="3071" y="6757"/>
                </a:cubicBezTo>
                <a:cubicBezTo>
                  <a:pt x="3748" y="6317"/>
                  <a:pt x="4628" y="5858"/>
                  <a:pt x="5592" y="5279"/>
                </a:cubicBezTo>
                <a:cubicBezTo>
                  <a:pt x="7165" y="4334"/>
                  <a:pt x="9800" y="2854"/>
                  <a:pt x="10634" y="2218"/>
                </a:cubicBezTo>
                <a:cubicBezTo>
                  <a:pt x="11468" y="1582"/>
                  <a:pt x="13004" y="924"/>
                  <a:pt x="14104" y="0"/>
                </a:cubicBezTo>
              </a:path>
            </a:pathLst>
          </a:custGeom>
          <a:noFill/>
          <a:ln w="36000">
            <a:solidFill>
              <a:srgbClr val="0000FF"/>
            </a:solidFill>
            <a:prstDash val="solid"/>
          </a:ln>
        </p:spPr>
        <p:txBody>
          <a:bodyPr vert="horz" wrap="square" lIns="97967" tIns="57147" rIns="97967" bIns="57147" anchor="ctr" anchorCtr="1" compatLnSpc="0"/>
          <a:lstStyle/>
          <a:p>
            <a:pPr hangingPunct="0"/>
            <a:endParaRPr lang="en-GB">
              <a:solidFill>
                <a:srgbClr val="3333FF"/>
              </a:solidFill>
              <a:latin typeface="Times New Roman" pitchFamily="18"/>
              <a:ea typeface="HG Mincho Light J" pitchFamily="2"/>
              <a:cs typeface="Arial Unicode MS" pitchFamily="2"/>
            </a:endParaRPr>
          </a:p>
        </p:txBody>
      </p:sp>
      <p:sp>
        <p:nvSpPr>
          <p:cNvPr id="7" name="ZoneTexte 6"/>
          <p:cNvSpPr txBox="1"/>
          <p:nvPr/>
        </p:nvSpPr>
        <p:spPr>
          <a:xfrm rot="2189400">
            <a:off x="1484222" y="4504331"/>
            <a:ext cx="2412125" cy="287101"/>
          </a:xfrm>
          <a:prstGeom prst="rect">
            <a:avLst/>
          </a:prstGeom>
          <a:noFill/>
          <a:ln>
            <a:noFill/>
          </a:ln>
        </p:spPr>
        <p:txBody>
          <a:bodyPr vert="horz" wrap="square" lIns="32656" tIns="32656" rIns="32656" bIns="32656" anchorCtr="0" compatLnSpc="0">
            <a:spAutoFit/>
          </a:bodyPr>
          <a:lstStyle/>
          <a:p>
            <a:pPr hangingPunct="0"/>
            <a:r>
              <a:rPr lang="en-GB" sz="1500" dirty="0">
                <a:solidFill>
                  <a:srgbClr val="0000FF"/>
                </a:solidFill>
                <a:latin typeface="Times New Roman" pitchFamily="18"/>
                <a:ea typeface="HG Mincho Light J" pitchFamily="2"/>
                <a:cs typeface="Arial Unicode MS" pitchFamily="2"/>
              </a:rPr>
              <a:t>Isobaric Heating</a:t>
            </a:r>
          </a:p>
        </p:txBody>
      </p:sp>
      <p:sp>
        <p:nvSpPr>
          <p:cNvPr id="8" name="ZoneTexte 7"/>
          <p:cNvSpPr txBox="1"/>
          <p:nvPr/>
        </p:nvSpPr>
        <p:spPr>
          <a:xfrm rot="5400000">
            <a:off x="6433039" y="2444600"/>
            <a:ext cx="2062714" cy="287101"/>
          </a:xfrm>
          <a:prstGeom prst="rect">
            <a:avLst/>
          </a:prstGeom>
          <a:noFill/>
          <a:ln>
            <a:noFill/>
          </a:ln>
        </p:spPr>
        <p:txBody>
          <a:bodyPr vert="horz" wrap="square" lIns="32656" tIns="32656" rIns="32656" bIns="32656" anchorCtr="0" compatLnSpc="0">
            <a:spAutoFit/>
          </a:bodyPr>
          <a:lstStyle/>
          <a:p>
            <a:pPr hangingPunct="0"/>
            <a:r>
              <a:rPr lang="en-GB" sz="1500" dirty="0">
                <a:solidFill>
                  <a:srgbClr val="0000FF"/>
                </a:solidFill>
                <a:latin typeface="Times New Roman" pitchFamily="18"/>
                <a:ea typeface="HG Mincho Light J" pitchFamily="2"/>
                <a:cs typeface="Arial Unicode MS" pitchFamily="2"/>
              </a:rPr>
              <a:t>Adiabatic expansion</a:t>
            </a:r>
          </a:p>
        </p:txBody>
      </p:sp>
      <p:sp>
        <p:nvSpPr>
          <p:cNvPr id="9" name="ZoneTexte 8"/>
          <p:cNvSpPr txBox="1"/>
          <p:nvPr/>
        </p:nvSpPr>
        <p:spPr>
          <a:xfrm rot="1805400">
            <a:off x="3638474" y="5390131"/>
            <a:ext cx="2790489" cy="287101"/>
          </a:xfrm>
          <a:prstGeom prst="rect">
            <a:avLst/>
          </a:prstGeom>
          <a:noFill/>
          <a:ln>
            <a:noFill/>
          </a:ln>
        </p:spPr>
        <p:txBody>
          <a:bodyPr vert="horz" wrap="square" lIns="32656" tIns="32656" rIns="32656" bIns="32656" anchorCtr="0" compatLnSpc="0">
            <a:spAutoFit/>
          </a:bodyPr>
          <a:lstStyle/>
          <a:p>
            <a:pPr hangingPunct="0"/>
            <a:r>
              <a:rPr lang="en-GB" sz="1500">
                <a:solidFill>
                  <a:srgbClr val="0000FF"/>
                </a:solidFill>
                <a:latin typeface="Times New Roman" pitchFamily="18"/>
                <a:ea typeface="HG Mincho Light J" pitchFamily="2"/>
                <a:cs typeface="Arial Unicode MS" pitchFamily="2"/>
              </a:rPr>
              <a:t>Isobaric Condensation</a:t>
            </a:r>
          </a:p>
        </p:txBody>
      </p:sp>
    </p:spTree>
    <p:extLst>
      <p:ext uri="{BB962C8B-B14F-4D97-AF65-F5344CB8AC3E}">
        <p14:creationId xmlns:p14="http://schemas.microsoft.com/office/powerpoint/2010/main" val="3936922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-14367" y="1"/>
            <a:ext cx="12205612" cy="685829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rme libre 2"/>
          <p:cNvSpPr/>
          <p:nvPr/>
        </p:nvSpPr>
        <p:spPr>
          <a:xfrm>
            <a:off x="1989785" y="1959187"/>
            <a:ext cx="4917424" cy="3815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1295" h="11685">
                <a:moveTo>
                  <a:pt x="11231" y="4776"/>
                </a:moveTo>
                <a:cubicBezTo>
                  <a:pt x="11231" y="3414"/>
                  <a:pt x="11295" y="1363"/>
                  <a:pt x="11295" y="0"/>
                </a:cubicBezTo>
                <a:cubicBezTo>
                  <a:pt x="9819" y="2382"/>
                  <a:pt x="10530" y="1257"/>
                  <a:pt x="9299" y="2751"/>
                </a:cubicBezTo>
                <a:cubicBezTo>
                  <a:pt x="8068" y="4245"/>
                  <a:pt x="5761" y="7077"/>
                  <a:pt x="4310" y="8299"/>
                </a:cubicBezTo>
                <a:cubicBezTo>
                  <a:pt x="3439" y="9032"/>
                  <a:pt x="188" y="11392"/>
                  <a:pt x="0" y="11458"/>
                </a:cubicBezTo>
                <a:cubicBezTo>
                  <a:pt x="0" y="11642"/>
                  <a:pt x="73" y="11486"/>
                  <a:pt x="18" y="11685"/>
                </a:cubicBezTo>
                <a:cubicBezTo>
                  <a:pt x="4732" y="8803"/>
                  <a:pt x="4721" y="8796"/>
                  <a:pt x="19" y="11685"/>
                </a:cubicBezTo>
                <a:cubicBezTo>
                  <a:pt x="2350" y="10269"/>
                  <a:pt x="1682" y="10740"/>
                  <a:pt x="3068" y="9838"/>
                </a:cubicBezTo>
                <a:cubicBezTo>
                  <a:pt x="3746" y="9397"/>
                  <a:pt x="6238" y="7958"/>
                  <a:pt x="7147" y="7363"/>
                </a:cubicBezTo>
                <a:cubicBezTo>
                  <a:pt x="8056" y="6768"/>
                  <a:pt x="8158" y="6748"/>
                  <a:pt x="11231" y="4776"/>
                </a:cubicBezTo>
                <a:close/>
              </a:path>
            </a:pathLst>
          </a:custGeom>
          <a:solidFill>
            <a:srgbClr val="FFFF99">
              <a:alpha val="80000"/>
            </a:srgbClr>
          </a:solidFill>
          <a:ln w="36000">
            <a:solidFill>
              <a:srgbClr val="0000FF"/>
            </a:solidFill>
            <a:prstDash val="solid"/>
          </a:ln>
        </p:spPr>
        <p:txBody>
          <a:bodyPr vert="horz" wrap="square" lIns="97967" tIns="57147" rIns="97967" bIns="57147" anchor="ctr" anchorCtr="1" compatLnSpc="0"/>
          <a:lstStyle/>
          <a:p>
            <a:pPr hangingPunct="0"/>
            <a:endParaRPr lang="en-GB">
              <a:solidFill>
                <a:srgbClr val="3333FF"/>
              </a:solidFill>
              <a:latin typeface="Times New Roman" pitchFamily="18"/>
              <a:ea typeface="HG Mincho Light J" pitchFamily="2"/>
              <a:cs typeface="Arial Unicode MS" pitchFamily="2"/>
            </a:endParaRPr>
          </a:p>
        </p:txBody>
      </p:sp>
      <p:sp>
        <p:nvSpPr>
          <p:cNvPr id="4" name="Forme libre 3"/>
          <p:cNvSpPr/>
          <p:nvPr/>
        </p:nvSpPr>
        <p:spPr>
          <a:xfrm>
            <a:off x="5997657" y="1827573"/>
            <a:ext cx="4656620" cy="7054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0696" h="2161">
                <a:moveTo>
                  <a:pt x="10696" y="0"/>
                </a:moveTo>
                <a:cubicBezTo>
                  <a:pt x="8253" y="45"/>
                  <a:pt x="6904" y="6"/>
                  <a:pt x="5824" y="21"/>
                </a:cubicBezTo>
                <a:cubicBezTo>
                  <a:pt x="2586" y="67"/>
                  <a:pt x="3086" y="260"/>
                  <a:pt x="2384" y="383"/>
                </a:cubicBezTo>
                <a:cubicBezTo>
                  <a:pt x="1747" y="539"/>
                  <a:pt x="986" y="1073"/>
                  <a:pt x="0" y="2161"/>
                </a:cubicBezTo>
              </a:path>
            </a:pathLst>
          </a:custGeom>
          <a:noFill/>
          <a:ln w="36000">
            <a:solidFill>
              <a:srgbClr val="FF00FF"/>
            </a:solidFill>
            <a:prstDash val="solid"/>
          </a:ln>
        </p:spPr>
        <p:txBody>
          <a:bodyPr vert="horz" wrap="square" lIns="97967" tIns="57147" rIns="97967" bIns="57147" anchor="ctr" anchorCtr="1" compatLnSpc="0"/>
          <a:lstStyle/>
          <a:p>
            <a:pPr hangingPunct="0"/>
            <a:endParaRPr lang="en-GB">
              <a:solidFill>
                <a:srgbClr val="3333FF"/>
              </a:solidFill>
              <a:latin typeface="Times New Roman" pitchFamily="18"/>
              <a:ea typeface="HG Mincho Light J" pitchFamily="2"/>
              <a:cs typeface="Arial Unicode MS" pitchFamily="2"/>
            </a:endParaRPr>
          </a:p>
        </p:txBody>
      </p:sp>
      <p:sp>
        <p:nvSpPr>
          <p:cNvPr id="5" name="Forme libre 4"/>
          <p:cNvSpPr/>
          <p:nvPr/>
        </p:nvSpPr>
        <p:spPr>
          <a:xfrm>
            <a:off x="6140904" y="1180281"/>
            <a:ext cx="1369773" cy="1576427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147" h="4828">
                <a:moveTo>
                  <a:pt x="3147" y="0"/>
                </a:moveTo>
                <a:cubicBezTo>
                  <a:pt x="2502" y="1274"/>
                  <a:pt x="2004" y="2146"/>
                  <a:pt x="1479" y="2917"/>
                </a:cubicBezTo>
                <a:cubicBezTo>
                  <a:pt x="604" y="4201"/>
                  <a:pt x="-128" y="4972"/>
                  <a:pt x="19" y="4806"/>
                </a:cubicBezTo>
              </a:path>
            </a:pathLst>
          </a:custGeom>
          <a:noFill/>
          <a:ln w="36000">
            <a:solidFill>
              <a:srgbClr val="0000FF"/>
            </a:solidFill>
            <a:prstDash val="solid"/>
          </a:ln>
        </p:spPr>
        <p:txBody>
          <a:bodyPr vert="horz" wrap="square" lIns="97967" tIns="57147" rIns="97967" bIns="57147" anchor="ctr" anchorCtr="1" compatLnSpc="0"/>
          <a:lstStyle/>
          <a:p>
            <a:pPr hangingPunct="0"/>
            <a:endParaRPr lang="en-GB">
              <a:solidFill>
                <a:srgbClr val="3333FF"/>
              </a:solidFill>
              <a:latin typeface="Times New Roman" pitchFamily="18"/>
              <a:ea typeface="HG Mincho Light J" pitchFamily="2"/>
              <a:cs typeface="Arial Unicode MS" pitchFamily="2"/>
            </a:endParaRPr>
          </a:p>
        </p:txBody>
      </p:sp>
      <p:sp>
        <p:nvSpPr>
          <p:cNvPr id="6" name="Forme libre 5"/>
          <p:cNvSpPr/>
          <p:nvPr/>
        </p:nvSpPr>
        <p:spPr>
          <a:xfrm>
            <a:off x="6907646" y="1971924"/>
            <a:ext cx="13063" cy="1581653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1" h="4844" fill="none">
                <a:moveTo>
                  <a:pt x="0" y="0"/>
                </a:moveTo>
                <a:lnTo>
                  <a:pt x="31" y="4844"/>
                </a:lnTo>
              </a:path>
            </a:pathLst>
          </a:custGeom>
          <a:noFill/>
          <a:ln w="36000">
            <a:solidFill>
              <a:srgbClr val="000000"/>
            </a:solidFill>
            <a:prstDash val="solid"/>
          </a:ln>
        </p:spPr>
        <p:txBody>
          <a:bodyPr vert="horz" wrap="square" lIns="97967" tIns="57147" rIns="97967" bIns="57147" anchor="ctr" anchorCtr="1" compatLnSpc="0"/>
          <a:lstStyle/>
          <a:p>
            <a:pPr hangingPunct="0"/>
            <a:endParaRPr lang="en-GB">
              <a:solidFill>
                <a:srgbClr val="3333FF"/>
              </a:solidFill>
              <a:latin typeface="Times New Roman" pitchFamily="18"/>
              <a:ea typeface="HG Mincho Light J" pitchFamily="2"/>
              <a:cs typeface="Arial Unicode MS" pitchFamily="2"/>
            </a:endParaRPr>
          </a:p>
        </p:txBody>
      </p:sp>
      <p:sp>
        <p:nvSpPr>
          <p:cNvPr id="7" name="Forme libre 6"/>
          <p:cNvSpPr/>
          <p:nvPr/>
        </p:nvSpPr>
        <p:spPr>
          <a:xfrm>
            <a:off x="6797055" y="1869702"/>
            <a:ext cx="222925" cy="214567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val 10797"/>
              <a:gd name="f5" fmla="val 8278"/>
              <a:gd name="f6" fmla="val 8256"/>
              <a:gd name="f7" fmla="val 6722"/>
              <a:gd name="f8" fmla="val 13405"/>
              <a:gd name="f9" fmla="val 4198"/>
              <a:gd name="f10" fmla="val 16580"/>
              <a:gd name="f11" fmla="val 17401"/>
              <a:gd name="f12" fmla="val 14878"/>
              <a:gd name="f13" fmla="val 13321"/>
              <a:gd name="f14" fmla="*/ f0 1 21600"/>
              <a:gd name="f15" fmla="*/ f1 1 21600"/>
              <a:gd name="f16" fmla="*/ 6722 f14 1"/>
              <a:gd name="f17" fmla="*/ 14878 f14 1"/>
              <a:gd name="f18" fmla="*/ 15460 f15 1"/>
              <a:gd name="f19" fmla="*/ 8256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" t="f19" r="f17" b="f18"/>
            <a:pathLst>
              <a:path w="21600" h="21600">
                <a:moveTo>
                  <a:pt x="f4" y="f2"/>
                </a:moveTo>
                <a:lnTo>
                  <a:pt x="f5" y="f6"/>
                </a:lnTo>
                <a:lnTo>
                  <a:pt x="f2" y="f6"/>
                </a:lnTo>
                <a:lnTo>
                  <a:pt x="f7" y="f8"/>
                </a:lnTo>
                <a:lnTo>
                  <a:pt x="f9" y="f3"/>
                </a:lnTo>
                <a:lnTo>
                  <a:pt x="f4" y="f10"/>
                </a:lnTo>
                <a:lnTo>
                  <a:pt x="f11" y="f3"/>
                </a:lnTo>
                <a:lnTo>
                  <a:pt x="f12" y="f8"/>
                </a:lnTo>
                <a:lnTo>
                  <a:pt x="f3" y="f6"/>
                </a:lnTo>
                <a:lnTo>
                  <a:pt x="f13" y="f6"/>
                </a:lnTo>
                <a:lnTo>
                  <a:pt x="f4" y="f2"/>
                </a:lnTo>
                <a:close/>
              </a:path>
            </a:pathLst>
          </a:custGeom>
          <a:solidFill>
            <a:srgbClr val="FFFFCC"/>
          </a:solidFill>
          <a:ln w="0">
            <a:solidFill>
              <a:srgbClr val="000000"/>
            </a:solidFill>
            <a:prstDash val="solid"/>
          </a:ln>
        </p:spPr>
        <p:txBody>
          <a:bodyPr vert="horz" wrap="square" lIns="32656" tIns="32656" rIns="32656" bIns="32656" anchor="ctr" compatLnSpc="0"/>
          <a:lstStyle/>
          <a:p>
            <a:pPr hangingPunct="0"/>
            <a:endParaRPr lang="en-GB">
              <a:solidFill>
                <a:srgbClr val="3333FF"/>
              </a:solidFill>
              <a:latin typeface="Times New Roman" pitchFamily="18"/>
              <a:ea typeface="HG Mincho Light J" pitchFamily="2"/>
              <a:cs typeface="Arial Unicode MS" pitchFamily="2"/>
            </a:endParaRPr>
          </a:p>
        </p:txBody>
      </p:sp>
      <p:sp>
        <p:nvSpPr>
          <p:cNvPr id="8" name="Forme libre 7"/>
          <p:cNvSpPr/>
          <p:nvPr/>
        </p:nvSpPr>
        <p:spPr>
          <a:xfrm>
            <a:off x="1650609" y="1965391"/>
            <a:ext cx="5265311" cy="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2094" fill="none">
                <a:moveTo>
                  <a:pt x="12094" y="0"/>
                </a:move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  <a:custDash>
              <a:ds d="144567" sp="144567"/>
              <a:ds d="144567" sp="144567"/>
            </a:custDash>
          </a:ln>
        </p:spPr>
        <p:txBody>
          <a:bodyPr vert="horz" wrap="square" lIns="32656" tIns="32656" rIns="32656" bIns="32656" anchor="ctr" anchorCtr="1" compatLnSpc="0"/>
          <a:lstStyle/>
          <a:p>
            <a:pPr hangingPunct="0"/>
            <a:endParaRPr lang="en-GB">
              <a:solidFill>
                <a:srgbClr val="3333FF"/>
              </a:solidFill>
              <a:latin typeface="Times New Roman" pitchFamily="18"/>
              <a:ea typeface="HG Mincho Light J" pitchFamily="2"/>
              <a:cs typeface="Arial Unicode MS" pitchFamily="2"/>
            </a:endParaRPr>
          </a:p>
        </p:txBody>
      </p:sp>
      <p:sp>
        <p:nvSpPr>
          <p:cNvPr id="9" name="Connecteur droit 8"/>
          <p:cNvSpPr/>
          <p:nvPr/>
        </p:nvSpPr>
        <p:spPr>
          <a:xfrm flipV="1">
            <a:off x="2410383" y="1952329"/>
            <a:ext cx="0" cy="3843257"/>
          </a:xfrm>
          <a:prstGeom prst="line">
            <a:avLst/>
          </a:prstGeom>
          <a:noFill/>
          <a:ln w="36000">
            <a:solidFill>
              <a:srgbClr val="000000"/>
            </a:solidFill>
            <a:prstDash val="solid"/>
            <a:headEnd type="arrow"/>
            <a:tailEnd type="arrow"/>
          </a:ln>
        </p:spPr>
        <p:txBody>
          <a:bodyPr vert="horz" wrap="square" lIns="32656" tIns="32656" rIns="32656" bIns="32656" anchor="ctr" anchorCtr="1" compatLnSpc="0"/>
          <a:lstStyle/>
          <a:p>
            <a:pPr hangingPunct="0">
              <a:defRPr sz="1320"/>
            </a:pPr>
            <a:endParaRPr lang="en-GB" sz="2900" dirty="0">
              <a:solidFill>
                <a:srgbClr val="3333FF"/>
              </a:solidFill>
              <a:latin typeface="Times New Roman" pitchFamily="18"/>
              <a:ea typeface="HG Mincho Light J" pitchFamily="2"/>
              <a:cs typeface="Arial Unicode MS" pitchFamily="2"/>
            </a:endParaRPr>
          </a:p>
        </p:txBody>
      </p:sp>
      <p:sp>
        <p:nvSpPr>
          <p:cNvPr id="10" name="Connecteur droit 9"/>
          <p:cNvSpPr/>
          <p:nvPr/>
        </p:nvSpPr>
        <p:spPr>
          <a:xfrm flipH="1" flipV="1">
            <a:off x="6760917" y="1980742"/>
            <a:ext cx="436" cy="1520909"/>
          </a:xfrm>
          <a:prstGeom prst="line">
            <a:avLst/>
          </a:prstGeom>
          <a:noFill/>
          <a:ln w="36000">
            <a:solidFill>
              <a:srgbClr val="000000"/>
            </a:solidFill>
            <a:prstDash val="solid"/>
            <a:headEnd type="arrow"/>
            <a:tailEnd type="arrow"/>
          </a:ln>
        </p:spPr>
        <p:txBody>
          <a:bodyPr vert="horz" wrap="square" lIns="32656" tIns="32656" rIns="32656" bIns="32656" anchor="ctr" anchorCtr="1" compatLnSpc="0"/>
          <a:lstStyle/>
          <a:p>
            <a:pPr hangingPunct="0">
              <a:defRPr sz="2000">
                <a:latin typeface="Times New Roman" pitchFamily="18"/>
              </a:defRPr>
            </a:pPr>
            <a:endParaRPr lang="en-GB" sz="2400" dirty="0">
              <a:solidFill>
                <a:srgbClr val="3333FF"/>
              </a:solidFill>
              <a:latin typeface="Times New Roman" pitchFamily="18"/>
              <a:ea typeface="HG Mincho Light J" pitchFamily="2"/>
              <a:cs typeface="Arial Unicode MS" pitchFamily="2"/>
            </a:endParaRPr>
          </a:p>
        </p:txBody>
      </p:sp>
      <p:sp>
        <p:nvSpPr>
          <p:cNvPr id="11" name="Forme libre 10"/>
          <p:cNvSpPr/>
          <p:nvPr/>
        </p:nvSpPr>
        <p:spPr>
          <a:xfrm>
            <a:off x="6886312" y="1124107"/>
            <a:ext cx="3400051" cy="2371664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810" h="7263">
                <a:moveTo>
                  <a:pt x="7810" y="0"/>
                </a:moveTo>
                <a:cubicBezTo>
                  <a:pt x="7165" y="1274"/>
                  <a:pt x="5073" y="4148"/>
                  <a:pt x="3619" y="5174"/>
                </a:cubicBezTo>
                <a:cubicBezTo>
                  <a:pt x="2438" y="6098"/>
                  <a:pt x="-141" y="7415"/>
                  <a:pt x="6" y="7249"/>
                </a:cubicBezTo>
              </a:path>
            </a:pathLst>
          </a:custGeom>
          <a:noFill/>
          <a:ln w="36000">
            <a:solidFill>
              <a:srgbClr val="0000FF"/>
            </a:solidFill>
            <a:prstDash val="solid"/>
          </a:ln>
        </p:spPr>
        <p:txBody>
          <a:bodyPr vert="horz" wrap="square" lIns="97967" tIns="57147" rIns="97967" bIns="57147" anchor="ctr" anchorCtr="1" compatLnSpc="0"/>
          <a:lstStyle/>
          <a:p>
            <a:pPr hangingPunct="0"/>
            <a:endParaRPr lang="en-GB">
              <a:solidFill>
                <a:srgbClr val="3333FF"/>
              </a:solidFill>
              <a:latin typeface="Times New Roman" pitchFamily="18"/>
              <a:ea typeface="HG Mincho Light J" pitchFamily="2"/>
              <a:cs typeface="Arial Unicode MS" pitchFamily="2"/>
            </a:endParaRPr>
          </a:p>
        </p:txBody>
      </p:sp>
      <p:sp>
        <p:nvSpPr>
          <p:cNvPr id="12" name="Forme libre 11"/>
          <p:cNvSpPr/>
          <p:nvPr/>
        </p:nvSpPr>
        <p:spPr>
          <a:xfrm>
            <a:off x="6782686" y="3371015"/>
            <a:ext cx="222925" cy="214567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val 10797"/>
              <a:gd name="f5" fmla="val 8278"/>
              <a:gd name="f6" fmla="val 8256"/>
              <a:gd name="f7" fmla="val 6722"/>
              <a:gd name="f8" fmla="val 13405"/>
              <a:gd name="f9" fmla="val 4198"/>
              <a:gd name="f10" fmla="val 16580"/>
              <a:gd name="f11" fmla="val 17401"/>
              <a:gd name="f12" fmla="val 14878"/>
              <a:gd name="f13" fmla="val 13321"/>
              <a:gd name="f14" fmla="*/ f0 1 21600"/>
              <a:gd name="f15" fmla="*/ f1 1 21600"/>
              <a:gd name="f16" fmla="*/ 6722 f14 1"/>
              <a:gd name="f17" fmla="*/ 14878 f14 1"/>
              <a:gd name="f18" fmla="*/ 15460 f15 1"/>
              <a:gd name="f19" fmla="*/ 8256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" t="f19" r="f17" b="f18"/>
            <a:pathLst>
              <a:path w="21600" h="21600">
                <a:moveTo>
                  <a:pt x="f4" y="f2"/>
                </a:moveTo>
                <a:lnTo>
                  <a:pt x="f5" y="f6"/>
                </a:lnTo>
                <a:lnTo>
                  <a:pt x="f2" y="f6"/>
                </a:lnTo>
                <a:lnTo>
                  <a:pt x="f7" y="f8"/>
                </a:lnTo>
                <a:lnTo>
                  <a:pt x="f9" y="f3"/>
                </a:lnTo>
                <a:lnTo>
                  <a:pt x="f4" y="f10"/>
                </a:lnTo>
                <a:lnTo>
                  <a:pt x="f11" y="f3"/>
                </a:lnTo>
                <a:lnTo>
                  <a:pt x="f12" y="f8"/>
                </a:lnTo>
                <a:lnTo>
                  <a:pt x="f3" y="f6"/>
                </a:lnTo>
                <a:lnTo>
                  <a:pt x="f13" y="f6"/>
                </a:lnTo>
                <a:lnTo>
                  <a:pt x="f4" y="f2"/>
                </a:lnTo>
                <a:close/>
              </a:path>
            </a:pathLst>
          </a:custGeom>
          <a:solidFill>
            <a:srgbClr val="FFFFCC"/>
          </a:solidFill>
          <a:ln w="0">
            <a:solidFill>
              <a:srgbClr val="000000"/>
            </a:solidFill>
            <a:prstDash val="solid"/>
          </a:ln>
        </p:spPr>
        <p:txBody>
          <a:bodyPr vert="horz" wrap="square" lIns="32656" tIns="32656" rIns="32656" bIns="32656" anchor="ctr" compatLnSpc="0"/>
          <a:lstStyle/>
          <a:p>
            <a:pPr hangingPunct="0"/>
            <a:endParaRPr lang="en-GB">
              <a:solidFill>
                <a:srgbClr val="3333FF"/>
              </a:solidFill>
              <a:latin typeface="Times New Roman" pitchFamily="18"/>
              <a:ea typeface="HG Mincho Light J" pitchFamily="2"/>
              <a:cs typeface="Arial Unicode MS" pitchFamily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12"/>
              <p:cNvSpPr txBox="1">
                <a:spLocks noResize="1"/>
              </p:cNvSpPr>
              <p:nvPr/>
            </p:nvSpPr>
            <p:spPr>
              <a:xfrm>
                <a:off x="6949881" y="4373307"/>
                <a:ext cx="4012660" cy="108850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square" lIns="32656" tIns="32656" rIns="32656" bIns="32656" compatLnSpc="0"/>
              <a:lstStyle/>
              <a:p>
                <a:pPr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𝑟</m:t>
                      </m:r>
                      <m:r>
                        <a:rPr lang="en-US" i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0">
                              <a:latin typeface="Cambria Math"/>
                            </a:rPr>
                            <m:t>4,66</m:t>
                          </m:r>
                        </m:num>
                        <m:den>
                          <m:r>
                            <a:rPr lang="en-US" i="0">
                              <a:latin typeface="Cambria Math"/>
                            </a:rPr>
                            <m:t>11.77</m:t>
                          </m:r>
                        </m:den>
                      </m:f>
                      <m:r>
                        <a:rPr lang="en-US" i="0">
                          <a:latin typeface="Cambria Math"/>
                        </a:rPr>
                        <m:t>=0.40</m:t>
                      </m:r>
                    </m:oMath>
                  </m:oMathPara>
                </a14:m>
                <a:endParaRPr lang="en-US" i="0" dirty="0">
                  <a:latin typeface="Times New Roman" pitchFamily="18"/>
                </a:endParaRPr>
              </a:p>
            </p:txBody>
          </p:sp>
        </mc:Choice>
        <mc:Fallback xmlns="">
          <p:sp>
            <p:nvSpPr>
              <p:cNvPr id="13" name="ZoneText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2410" y="4373306"/>
                <a:ext cx="3009495" cy="108850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ZoneTexte 13"/>
          <p:cNvSpPr txBox="1"/>
          <p:nvPr/>
        </p:nvSpPr>
        <p:spPr>
          <a:xfrm>
            <a:off x="7152117" y="2084268"/>
            <a:ext cx="9601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3333FF"/>
                </a:solidFill>
                <a:latin typeface="Times New Roman" pitchFamily="18"/>
                <a:ea typeface="HG Mincho Light J" pitchFamily="2"/>
                <a:cs typeface="Arial Unicode MS" pitchFamily="2"/>
              </a:rPr>
              <a:t>W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2639616" y="2762749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3333FF"/>
                </a:solidFill>
                <a:latin typeface="Times New Roman" pitchFamily="18"/>
                <a:ea typeface="HG Mincho Light J" pitchFamily="2"/>
                <a:cs typeface="Arial Unicode MS" pitchFamily="2"/>
              </a:rPr>
              <a:t>Q</a:t>
            </a:r>
            <a:r>
              <a:rPr lang="en-GB" sz="2000" b="1" baseline="-33000" dirty="0" smtClean="0">
                <a:solidFill>
                  <a:srgbClr val="3333FF"/>
                </a:solidFill>
                <a:latin typeface="Times New Roman" pitchFamily="18"/>
                <a:ea typeface="HG Mincho Light J" pitchFamily="2"/>
                <a:cs typeface="Arial Unicode MS" pitchFamily="2"/>
              </a:rPr>
              <a:t>in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718673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3" grpId="0"/>
      <p:bldP spid="14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8928E-AA9A-4D89-BC1F-A2C05AB4BD92}" type="slidenum">
              <a:rPr kumimoji="1" lang="ja-JP" altLang="en-US" smtClean="0"/>
              <a:t>15</a:t>
            </a:fld>
            <a:endParaRPr kumimoji="1" lang="ja-JP" alt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050" y="1538288"/>
            <a:ext cx="9613900" cy="3779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0685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393825"/>
            <a:ext cx="10515600" cy="4351338"/>
          </a:xfrm>
        </p:spPr>
        <p:txBody>
          <a:bodyPr/>
          <a:lstStyle/>
          <a:p>
            <a:r>
              <a:rPr lang="en-US" dirty="0"/>
              <a:t>increase the pressure and temperature of steam, but limited by resistance of materials</a:t>
            </a:r>
          </a:p>
          <a:p>
            <a:r>
              <a:rPr lang="en-US" dirty="0"/>
              <a:t>preheat the water with residual heat of exhaust</a:t>
            </a:r>
          </a:p>
          <a:p>
            <a:r>
              <a:rPr lang="en-US" dirty="0"/>
              <a:t>reheat the </a:t>
            </a:r>
            <a:r>
              <a:rPr lang="en-US" dirty="0" err="1"/>
              <a:t>vapour</a:t>
            </a:r>
            <a:r>
              <a:rPr lang="en-US" dirty="0"/>
              <a:t> (</a:t>
            </a:r>
            <a:r>
              <a:rPr lang="en-US" dirty="0" err="1"/>
              <a:t>superheater</a:t>
            </a:r>
            <a:r>
              <a:rPr lang="en-US" dirty="0"/>
              <a:t>), feed a second turbine</a:t>
            </a:r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8928E-AA9A-4D89-BC1F-A2C05AB4BD92}" type="slidenum">
              <a:rPr kumimoji="1" lang="ja-JP" altLang="en-US" smtClean="0"/>
              <a:t>16</a:t>
            </a:fld>
            <a:endParaRPr kumimoji="1" lang="ja-JP" alt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8425" y="3401751"/>
            <a:ext cx="5413375" cy="3011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848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8928E-AA9A-4D89-BC1F-A2C05AB4BD92}" type="slidenum">
              <a:rPr kumimoji="1" lang="ja-JP" altLang="en-US" smtClean="0"/>
              <a:t>17</a:t>
            </a:fld>
            <a:endParaRPr kumimoji="1" lang="ja-JP" altLang="en-US"/>
          </a:p>
        </p:txBody>
      </p:sp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1029" y="0"/>
            <a:ext cx="998097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88900" y="17522"/>
            <a:ext cx="106299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1. Cooling tower 			</a:t>
            </a:r>
            <a:r>
              <a:rPr lang="en-US" dirty="0" smtClean="0"/>
              <a:t>10</a:t>
            </a:r>
            <a:r>
              <a:rPr lang="en-US" dirty="0"/>
              <a:t>. Steam Control valve 		19. </a:t>
            </a:r>
            <a:r>
              <a:rPr lang="en-US" dirty="0" err="1"/>
              <a:t>Superheater</a:t>
            </a:r>
            <a:endParaRPr lang="en-US" dirty="0"/>
          </a:p>
          <a:p>
            <a:r>
              <a:rPr lang="en-US" dirty="0"/>
              <a:t>2. Cooling water pump 		</a:t>
            </a:r>
            <a:r>
              <a:rPr lang="en-US" b="1" dirty="0" smtClean="0"/>
              <a:t>11</a:t>
            </a:r>
            <a:r>
              <a:rPr lang="en-US" b="1" dirty="0"/>
              <a:t>. High pressure steam turbine </a:t>
            </a:r>
            <a:r>
              <a:rPr lang="en-US" dirty="0"/>
              <a:t>	20. Forced draught (draft) fan</a:t>
            </a:r>
          </a:p>
          <a:p>
            <a:r>
              <a:rPr lang="en-US" dirty="0"/>
              <a:t>3. Transmission line (3-phase) 	12. Deaerator 			21. </a:t>
            </a:r>
            <a:r>
              <a:rPr lang="en-US" dirty="0" err="1"/>
              <a:t>Reheater</a:t>
            </a:r>
            <a:endParaRPr lang="en-US" dirty="0"/>
          </a:p>
          <a:p>
            <a:r>
              <a:rPr lang="en-US" dirty="0"/>
              <a:t>4. Step-up transformer (3-phase) 	13. </a:t>
            </a:r>
            <a:r>
              <a:rPr lang="en-US" dirty="0" err="1"/>
              <a:t>Feedwater</a:t>
            </a:r>
            <a:r>
              <a:rPr lang="en-US" dirty="0"/>
              <a:t> </a:t>
            </a:r>
            <a:r>
              <a:rPr lang="en-US" dirty="0" smtClean="0"/>
              <a:t>heat</a:t>
            </a:r>
            <a:r>
              <a:rPr lang="en-US" dirty="0"/>
              <a:t>			22. Combustion air intake</a:t>
            </a:r>
          </a:p>
          <a:p>
            <a:r>
              <a:rPr lang="en-US" dirty="0"/>
              <a:t>5. Electrical generator (3-phase) 	14. Coal conveyor 			23. </a:t>
            </a:r>
            <a:r>
              <a:rPr lang="en-US" dirty="0" err="1"/>
              <a:t>Economiser</a:t>
            </a:r>
            <a:endParaRPr lang="en-US" dirty="0"/>
          </a:p>
          <a:p>
            <a:r>
              <a:rPr lang="en-US" b="1" dirty="0"/>
              <a:t>6. Low pressure steam turbine </a:t>
            </a:r>
            <a:r>
              <a:rPr lang="en-US" dirty="0"/>
              <a:t>	15. Coal hopper 			24. Air preheater</a:t>
            </a:r>
          </a:p>
          <a:p>
            <a:r>
              <a:rPr lang="en-US" dirty="0"/>
              <a:t>7. Condensate pump 		</a:t>
            </a:r>
            <a:r>
              <a:rPr lang="en-US" dirty="0" smtClean="0"/>
              <a:t>16</a:t>
            </a:r>
            <a:r>
              <a:rPr lang="en-US" dirty="0"/>
              <a:t>. Coal </a:t>
            </a:r>
            <a:r>
              <a:rPr lang="en-US" dirty="0" err="1"/>
              <a:t>pulverizer</a:t>
            </a:r>
            <a:r>
              <a:rPr lang="en-US" dirty="0"/>
              <a:t> 			25. Precipitator</a:t>
            </a:r>
          </a:p>
          <a:p>
            <a:r>
              <a:rPr lang="en-US" dirty="0"/>
              <a:t>8. Surface condenser 		</a:t>
            </a:r>
            <a:r>
              <a:rPr lang="en-US" dirty="0" smtClean="0"/>
              <a:t>17</a:t>
            </a:r>
            <a:r>
              <a:rPr lang="en-US" dirty="0"/>
              <a:t>. Boiler steam drum 		26. Induced draught (draft) fan</a:t>
            </a:r>
          </a:p>
          <a:p>
            <a:r>
              <a:rPr lang="en-US" b="1" dirty="0"/>
              <a:t>9. Intermediate pressure steam turbine </a:t>
            </a:r>
            <a:r>
              <a:rPr lang="en-US" dirty="0"/>
              <a:t>	18. Bottom ash </a:t>
            </a:r>
            <a:r>
              <a:rPr lang="en-US" dirty="0" smtClean="0"/>
              <a:t>hopper</a:t>
            </a:r>
            <a:r>
              <a:rPr lang="en-US" dirty="0"/>
              <a:t>	27. Flue-gas stack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3347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-434" y="-327"/>
            <a:ext cx="12205612" cy="685829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rme libre 2"/>
          <p:cNvSpPr/>
          <p:nvPr/>
        </p:nvSpPr>
        <p:spPr>
          <a:xfrm>
            <a:off x="1989785" y="1792301"/>
            <a:ext cx="5995480" cy="398271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771" h="12196">
                <a:moveTo>
                  <a:pt x="11267" y="5600"/>
                </a:moveTo>
                <a:cubicBezTo>
                  <a:pt x="13066" y="4450"/>
                  <a:pt x="11416" y="5585"/>
                  <a:pt x="13682" y="4027"/>
                </a:cubicBezTo>
                <a:cubicBezTo>
                  <a:pt x="13693" y="2790"/>
                  <a:pt x="13738" y="1702"/>
                  <a:pt x="13699" y="139"/>
                </a:cubicBezTo>
                <a:cubicBezTo>
                  <a:pt x="14070" y="-506"/>
                  <a:pt x="12976" y="1213"/>
                  <a:pt x="11315" y="2835"/>
                </a:cubicBezTo>
                <a:cubicBezTo>
                  <a:pt x="11327" y="1455"/>
                  <a:pt x="11196" y="1506"/>
                  <a:pt x="11296" y="627"/>
                </a:cubicBezTo>
                <a:cubicBezTo>
                  <a:pt x="10205" y="2423"/>
                  <a:pt x="10908" y="1256"/>
                  <a:pt x="10285" y="2110"/>
                </a:cubicBezTo>
                <a:cubicBezTo>
                  <a:pt x="9662" y="2964"/>
                  <a:pt x="6389" y="6520"/>
                  <a:pt x="5732" y="7259"/>
                </a:cubicBezTo>
                <a:cubicBezTo>
                  <a:pt x="4122" y="8676"/>
                  <a:pt x="3971" y="9202"/>
                  <a:pt x="0" y="11969"/>
                </a:cubicBezTo>
                <a:cubicBezTo>
                  <a:pt x="0" y="12153"/>
                  <a:pt x="73" y="11997"/>
                  <a:pt x="18" y="12196"/>
                </a:cubicBezTo>
                <a:cubicBezTo>
                  <a:pt x="2102" y="10797"/>
                  <a:pt x="1741" y="11262"/>
                  <a:pt x="3127" y="10360"/>
                </a:cubicBezTo>
                <a:cubicBezTo>
                  <a:pt x="3805" y="9919"/>
                  <a:pt x="6050" y="8672"/>
                  <a:pt x="7771" y="7697"/>
                </a:cubicBezTo>
                <a:cubicBezTo>
                  <a:pt x="9334" y="6603"/>
                  <a:pt x="10325" y="6217"/>
                  <a:pt x="11267" y="5600"/>
                </a:cubicBezTo>
                <a:close/>
              </a:path>
            </a:pathLst>
          </a:custGeom>
          <a:solidFill>
            <a:srgbClr val="FFFF99">
              <a:alpha val="80000"/>
            </a:srgbClr>
          </a:solidFill>
          <a:ln w="36000">
            <a:solidFill>
              <a:srgbClr val="0000FF"/>
            </a:solidFill>
            <a:prstDash val="solid"/>
          </a:ln>
        </p:spPr>
        <p:txBody>
          <a:bodyPr vert="horz" wrap="square" lIns="97967" tIns="57147" rIns="97967" bIns="57147" anchor="ctr" anchorCtr="1" compatLnSpc="0"/>
          <a:lstStyle/>
          <a:p>
            <a:pPr hangingPunct="0"/>
            <a:endParaRPr lang="en-GB">
              <a:solidFill>
                <a:srgbClr val="3333FF"/>
              </a:solidFill>
              <a:latin typeface="Times New Roman" pitchFamily="18"/>
              <a:ea typeface="HG Mincho Light J" pitchFamily="2"/>
              <a:cs typeface="Arial Unicode MS" pitchFamily="2"/>
            </a:endParaRPr>
          </a:p>
        </p:txBody>
      </p:sp>
      <p:sp>
        <p:nvSpPr>
          <p:cNvPr id="4" name="Forme libre 3"/>
          <p:cNvSpPr/>
          <p:nvPr/>
        </p:nvSpPr>
        <p:spPr>
          <a:xfrm>
            <a:off x="6180525" y="1821042"/>
            <a:ext cx="4721059" cy="683543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0844" h="2094">
                <a:moveTo>
                  <a:pt x="10844" y="0"/>
                </a:moveTo>
                <a:cubicBezTo>
                  <a:pt x="8401" y="45"/>
                  <a:pt x="7052" y="6"/>
                  <a:pt x="5972" y="21"/>
                </a:cubicBezTo>
                <a:cubicBezTo>
                  <a:pt x="2734" y="67"/>
                  <a:pt x="3148" y="144"/>
                  <a:pt x="2446" y="267"/>
                </a:cubicBezTo>
                <a:cubicBezTo>
                  <a:pt x="1809" y="423"/>
                  <a:pt x="986" y="1006"/>
                  <a:pt x="0" y="2094"/>
                </a:cubicBezTo>
              </a:path>
            </a:pathLst>
          </a:custGeom>
          <a:noFill/>
          <a:ln w="36000">
            <a:solidFill>
              <a:srgbClr val="FF00FF"/>
            </a:solidFill>
            <a:prstDash val="solid"/>
          </a:ln>
        </p:spPr>
        <p:txBody>
          <a:bodyPr vert="horz" wrap="square" lIns="97967" tIns="57147" rIns="97967" bIns="57147" anchor="ctr" anchorCtr="1" compatLnSpc="0"/>
          <a:lstStyle/>
          <a:p>
            <a:pPr hangingPunct="0"/>
            <a:endParaRPr lang="en-GB">
              <a:solidFill>
                <a:srgbClr val="3333FF"/>
              </a:solidFill>
              <a:latin typeface="Times New Roman" pitchFamily="18"/>
              <a:ea typeface="HG Mincho Light J" pitchFamily="2"/>
              <a:cs typeface="Arial Unicode MS" pitchFamily="2"/>
            </a:endParaRPr>
          </a:p>
        </p:txBody>
      </p:sp>
      <p:sp>
        <p:nvSpPr>
          <p:cNvPr id="5" name="Forme libre 4"/>
          <p:cNvSpPr/>
          <p:nvPr/>
        </p:nvSpPr>
        <p:spPr>
          <a:xfrm>
            <a:off x="6140904" y="1180281"/>
            <a:ext cx="1369773" cy="1576427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147" h="4828">
                <a:moveTo>
                  <a:pt x="3147" y="0"/>
                </a:moveTo>
                <a:cubicBezTo>
                  <a:pt x="2502" y="1274"/>
                  <a:pt x="2004" y="2146"/>
                  <a:pt x="1479" y="2917"/>
                </a:cubicBezTo>
                <a:cubicBezTo>
                  <a:pt x="604" y="4201"/>
                  <a:pt x="-128" y="4972"/>
                  <a:pt x="19" y="4806"/>
                </a:cubicBezTo>
              </a:path>
            </a:pathLst>
          </a:custGeom>
          <a:noFill/>
          <a:ln w="36000">
            <a:solidFill>
              <a:srgbClr val="0000FF"/>
            </a:solidFill>
            <a:prstDash val="solid"/>
          </a:ln>
        </p:spPr>
        <p:txBody>
          <a:bodyPr vert="horz" wrap="square" lIns="97967" tIns="57147" rIns="97967" bIns="57147" anchor="ctr" anchorCtr="1" compatLnSpc="0"/>
          <a:lstStyle/>
          <a:p>
            <a:pPr hangingPunct="0"/>
            <a:endParaRPr lang="en-GB">
              <a:solidFill>
                <a:srgbClr val="3333FF"/>
              </a:solidFill>
              <a:latin typeface="Times New Roman" pitchFamily="18"/>
              <a:ea typeface="HG Mincho Light J" pitchFamily="2"/>
              <a:cs typeface="Arial Unicode MS" pitchFamily="2"/>
            </a:endParaRPr>
          </a:p>
        </p:txBody>
      </p:sp>
      <p:sp>
        <p:nvSpPr>
          <p:cNvPr id="6" name="Forme libre 5"/>
          <p:cNvSpPr/>
          <p:nvPr/>
        </p:nvSpPr>
        <p:spPr>
          <a:xfrm>
            <a:off x="6907647" y="2009807"/>
            <a:ext cx="8272" cy="804707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0" h="2465" fill="none">
                <a:moveTo>
                  <a:pt x="20" y="0"/>
                </a:moveTo>
                <a:lnTo>
                  <a:pt x="0" y="2465"/>
                </a:lnTo>
              </a:path>
            </a:pathLst>
          </a:custGeom>
          <a:noFill/>
          <a:ln w="36000">
            <a:solidFill>
              <a:srgbClr val="000000"/>
            </a:solidFill>
            <a:prstDash val="solid"/>
          </a:ln>
        </p:spPr>
        <p:txBody>
          <a:bodyPr vert="horz" wrap="square" lIns="97967" tIns="57147" rIns="97967" bIns="57147" anchor="ctr" anchorCtr="1" compatLnSpc="0"/>
          <a:lstStyle/>
          <a:p>
            <a:pPr hangingPunct="0"/>
            <a:endParaRPr lang="en-GB">
              <a:solidFill>
                <a:srgbClr val="3333FF"/>
              </a:solidFill>
              <a:latin typeface="Times New Roman" pitchFamily="18"/>
              <a:ea typeface="HG Mincho Light J" pitchFamily="2"/>
              <a:cs typeface="Arial Unicode MS" pitchFamily="2"/>
            </a:endParaRPr>
          </a:p>
        </p:txBody>
      </p:sp>
      <p:sp>
        <p:nvSpPr>
          <p:cNvPr id="7" name="Forme libre 6"/>
          <p:cNvSpPr/>
          <p:nvPr/>
        </p:nvSpPr>
        <p:spPr>
          <a:xfrm>
            <a:off x="6771366" y="1914444"/>
            <a:ext cx="222925" cy="214567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val 10797"/>
              <a:gd name="f5" fmla="val 8278"/>
              <a:gd name="f6" fmla="val 8256"/>
              <a:gd name="f7" fmla="val 6722"/>
              <a:gd name="f8" fmla="val 13405"/>
              <a:gd name="f9" fmla="val 4198"/>
              <a:gd name="f10" fmla="val 16580"/>
              <a:gd name="f11" fmla="val 17401"/>
              <a:gd name="f12" fmla="val 14878"/>
              <a:gd name="f13" fmla="val 13321"/>
              <a:gd name="f14" fmla="*/ f0 1 21600"/>
              <a:gd name="f15" fmla="*/ f1 1 21600"/>
              <a:gd name="f16" fmla="*/ 6722 f14 1"/>
              <a:gd name="f17" fmla="*/ 14878 f14 1"/>
              <a:gd name="f18" fmla="*/ 15460 f15 1"/>
              <a:gd name="f19" fmla="*/ 8256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" t="f19" r="f17" b="f18"/>
            <a:pathLst>
              <a:path w="21600" h="21600">
                <a:moveTo>
                  <a:pt x="f4" y="f2"/>
                </a:moveTo>
                <a:lnTo>
                  <a:pt x="f5" y="f6"/>
                </a:lnTo>
                <a:lnTo>
                  <a:pt x="f2" y="f6"/>
                </a:lnTo>
                <a:lnTo>
                  <a:pt x="f7" y="f8"/>
                </a:lnTo>
                <a:lnTo>
                  <a:pt x="f9" y="f3"/>
                </a:lnTo>
                <a:lnTo>
                  <a:pt x="f4" y="f10"/>
                </a:lnTo>
                <a:lnTo>
                  <a:pt x="f11" y="f3"/>
                </a:lnTo>
                <a:lnTo>
                  <a:pt x="f12" y="f8"/>
                </a:lnTo>
                <a:lnTo>
                  <a:pt x="f3" y="f6"/>
                </a:lnTo>
                <a:lnTo>
                  <a:pt x="f13" y="f6"/>
                </a:lnTo>
                <a:lnTo>
                  <a:pt x="f4" y="f2"/>
                </a:lnTo>
                <a:close/>
              </a:path>
            </a:pathLst>
          </a:custGeom>
          <a:solidFill>
            <a:srgbClr val="FFFFCC"/>
          </a:solidFill>
          <a:ln w="0">
            <a:solidFill>
              <a:srgbClr val="000000"/>
            </a:solidFill>
            <a:prstDash val="solid"/>
          </a:ln>
        </p:spPr>
        <p:txBody>
          <a:bodyPr vert="horz" wrap="square" lIns="32656" tIns="32656" rIns="32656" bIns="32656" anchor="ctr" compatLnSpc="0"/>
          <a:lstStyle/>
          <a:p>
            <a:pPr hangingPunct="0"/>
            <a:endParaRPr lang="en-GB">
              <a:solidFill>
                <a:srgbClr val="3333FF"/>
              </a:solidFill>
              <a:latin typeface="Times New Roman" pitchFamily="18"/>
              <a:ea typeface="HG Mincho Light J" pitchFamily="2"/>
              <a:cs typeface="Arial Unicode MS" pitchFamily="2"/>
            </a:endParaRPr>
          </a:p>
        </p:txBody>
      </p:sp>
      <p:sp>
        <p:nvSpPr>
          <p:cNvPr id="8" name="Forme libre 7"/>
          <p:cNvSpPr/>
          <p:nvPr/>
        </p:nvSpPr>
        <p:spPr>
          <a:xfrm>
            <a:off x="1675862" y="2028749"/>
            <a:ext cx="5639756" cy="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2954" h="1" fill="none">
                <a:moveTo>
                  <a:pt x="12954" y="0"/>
                </a:moveTo>
                <a:lnTo>
                  <a:pt x="0" y="1"/>
                </a:lnTo>
              </a:path>
            </a:pathLst>
          </a:custGeom>
          <a:noFill/>
          <a:ln w="0">
            <a:solidFill>
              <a:srgbClr val="000000"/>
            </a:solidFill>
            <a:custDash>
              <a:ds d="144567" sp="144567"/>
              <a:ds d="144567" sp="144567"/>
            </a:custDash>
          </a:ln>
        </p:spPr>
        <p:txBody>
          <a:bodyPr vert="horz" wrap="square" lIns="32656" tIns="32656" rIns="32656" bIns="32656" anchor="ctr" anchorCtr="1" compatLnSpc="0"/>
          <a:lstStyle/>
          <a:p>
            <a:pPr hangingPunct="0"/>
            <a:endParaRPr lang="en-GB">
              <a:solidFill>
                <a:srgbClr val="3333FF"/>
              </a:solidFill>
              <a:latin typeface="Times New Roman" pitchFamily="18"/>
              <a:ea typeface="HG Mincho Light J" pitchFamily="2"/>
              <a:cs typeface="Arial Unicode MS" pitchFamily="2"/>
            </a:endParaRPr>
          </a:p>
        </p:txBody>
      </p:sp>
      <p:sp>
        <p:nvSpPr>
          <p:cNvPr id="9" name="Connecteur droit 8"/>
          <p:cNvSpPr/>
          <p:nvPr/>
        </p:nvSpPr>
        <p:spPr>
          <a:xfrm flipV="1">
            <a:off x="2418657" y="2028423"/>
            <a:ext cx="436" cy="3766836"/>
          </a:xfrm>
          <a:prstGeom prst="line">
            <a:avLst/>
          </a:prstGeom>
          <a:noFill/>
          <a:ln w="36000">
            <a:solidFill>
              <a:srgbClr val="000000"/>
            </a:solidFill>
            <a:prstDash val="solid"/>
            <a:headEnd type="arrow"/>
            <a:tailEnd type="arrow"/>
          </a:ln>
        </p:spPr>
        <p:txBody>
          <a:bodyPr vert="horz" wrap="square" lIns="32656" tIns="32656" rIns="32656" bIns="32656" anchor="ctr" anchorCtr="1" compatLnSpc="0"/>
          <a:lstStyle/>
          <a:p>
            <a:pPr hangingPunct="0">
              <a:defRPr sz="1320"/>
            </a:pPr>
            <a:endParaRPr lang="en-GB" sz="2500" dirty="0">
              <a:solidFill>
                <a:srgbClr val="3333FF"/>
              </a:solidFill>
              <a:latin typeface="Times New Roman" pitchFamily="18"/>
              <a:ea typeface="HG Mincho Light J" pitchFamily="2"/>
              <a:cs typeface="Arial Unicode MS" pitchFamily="2"/>
            </a:endParaRPr>
          </a:p>
        </p:txBody>
      </p:sp>
      <p:sp>
        <p:nvSpPr>
          <p:cNvPr id="10" name="Connecteur droit 9"/>
          <p:cNvSpPr/>
          <p:nvPr/>
        </p:nvSpPr>
        <p:spPr>
          <a:xfrm flipV="1">
            <a:off x="6523621" y="2029075"/>
            <a:ext cx="0" cy="738410"/>
          </a:xfrm>
          <a:prstGeom prst="line">
            <a:avLst/>
          </a:prstGeom>
          <a:noFill/>
          <a:ln w="36000">
            <a:solidFill>
              <a:srgbClr val="000000"/>
            </a:solidFill>
            <a:prstDash val="solid"/>
            <a:headEnd type="arrow"/>
            <a:tailEnd type="arrow"/>
          </a:ln>
        </p:spPr>
        <p:txBody>
          <a:bodyPr vert="horz" wrap="square" lIns="32656" tIns="32656" rIns="32656" bIns="32656" anchor="ctr" anchorCtr="1" compatLnSpc="0"/>
          <a:lstStyle/>
          <a:p>
            <a:pPr hangingPunct="0">
              <a:defRPr sz="2200">
                <a:latin typeface="Times New Roman" pitchFamily="18"/>
              </a:defRPr>
            </a:pPr>
            <a:endParaRPr lang="en-GB" dirty="0">
              <a:solidFill>
                <a:srgbClr val="3333FF"/>
              </a:solidFill>
              <a:latin typeface="Times New Roman" pitchFamily="18"/>
              <a:ea typeface="HG Mincho Light J" pitchFamily="2"/>
              <a:cs typeface="Arial Unicode MS" pitchFamily="2"/>
            </a:endParaRPr>
          </a:p>
        </p:txBody>
      </p:sp>
      <p:sp>
        <p:nvSpPr>
          <p:cNvPr id="11" name="Forme libre 10"/>
          <p:cNvSpPr/>
          <p:nvPr/>
        </p:nvSpPr>
        <p:spPr>
          <a:xfrm>
            <a:off x="6920708" y="1097327"/>
            <a:ext cx="1594440" cy="1630968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663" h="4995">
                <a:moveTo>
                  <a:pt x="3663" y="0"/>
                </a:moveTo>
                <a:cubicBezTo>
                  <a:pt x="2923" y="1314"/>
                  <a:pt x="3038" y="1231"/>
                  <a:pt x="2315" y="2384"/>
                </a:cubicBezTo>
                <a:cubicBezTo>
                  <a:pt x="1398" y="3607"/>
                  <a:pt x="-137" y="5148"/>
                  <a:pt x="10" y="4983"/>
                </a:cubicBezTo>
              </a:path>
            </a:pathLst>
          </a:custGeom>
          <a:noFill/>
          <a:ln w="36000">
            <a:solidFill>
              <a:srgbClr val="0000FF"/>
            </a:solidFill>
            <a:prstDash val="solid"/>
          </a:ln>
        </p:spPr>
        <p:txBody>
          <a:bodyPr vert="horz" wrap="square" lIns="97967" tIns="57147" rIns="97967" bIns="57147" anchor="ctr" anchorCtr="1" compatLnSpc="0"/>
          <a:lstStyle/>
          <a:p>
            <a:pPr hangingPunct="0"/>
            <a:endParaRPr lang="en-GB">
              <a:solidFill>
                <a:srgbClr val="3333FF"/>
              </a:solidFill>
              <a:latin typeface="Times New Roman" pitchFamily="18"/>
              <a:ea typeface="HG Mincho Light J" pitchFamily="2"/>
              <a:cs typeface="Arial Unicode MS" pitchFamily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ZoneTexte 11"/>
              <p:cNvSpPr txBox="1">
                <a:spLocks noResize="1"/>
              </p:cNvSpPr>
              <p:nvPr/>
            </p:nvSpPr>
            <p:spPr>
              <a:xfrm>
                <a:off x="5821319" y="4537905"/>
                <a:ext cx="5412912" cy="11995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square" lIns="32656" tIns="32656" rIns="32656" bIns="32656" compatLnSpc="0"/>
              <a:lstStyle/>
              <a:p>
                <a:pPr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𝑟</m:t>
                      </m:r>
                      <m:r>
                        <a:rPr lang="en-US" i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0">
                              <a:latin typeface="Cambria Math"/>
                            </a:rPr>
                            <m:t>2,26+3,77</m:t>
                          </m:r>
                        </m:num>
                        <m:den>
                          <m:r>
                            <a:rPr lang="en-US" i="0">
                              <a:latin typeface="Cambria Math"/>
                            </a:rPr>
                            <m:t>11,53+2,9</m:t>
                          </m:r>
                        </m:den>
                      </m:f>
                      <m:r>
                        <a:rPr lang="en-US" i="0">
                          <a:latin typeface="Cambria Math"/>
                        </a:rPr>
                        <m:t>=0.42</m:t>
                      </m:r>
                    </m:oMath>
                  </m:oMathPara>
                </a14:m>
                <a:endParaRPr lang="en-US" i="0" dirty="0">
                  <a:latin typeface="Times New Roman" pitchFamily="18"/>
                </a:endParaRPr>
              </a:p>
            </p:txBody>
          </p:sp>
        </mc:Choice>
        <mc:Fallback xmlns="">
          <p:sp>
            <p:nvSpPr>
              <p:cNvPr id="12" name="ZoneTexte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5989" y="4537905"/>
                <a:ext cx="4059684" cy="119954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Forme libre 12"/>
          <p:cNvSpPr/>
          <p:nvPr/>
        </p:nvSpPr>
        <p:spPr>
          <a:xfrm>
            <a:off x="7928663" y="1837696"/>
            <a:ext cx="23512" cy="1255068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5" h="3844" fill="none">
                <a:moveTo>
                  <a:pt x="0" y="0"/>
                </a:moveTo>
                <a:lnTo>
                  <a:pt x="55" y="3844"/>
                </a:lnTo>
              </a:path>
            </a:pathLst>
          </a:custGeom>
          <a:noFill/>
          <a:ln w="36000">
            <a:solidFill>
              <a:srgbClr val="000000"/>
            </a:solidFill>
            <a:prstDash val="solid"/>
          </a:ln>
        </p:spPr>
        <p:txBody>
          <a:bodyPr vert="horz" wrap="square" lIns="97967" tIns="57147" rIns="97967" bIns="57147" anchor="ctr" anchorCtr="1" compatLnSpc="0"/>
          <a:lstStyle/>
          <a:p>
            <a:pPr hangingPunct="0"/>
            <a:endParaRPr lang="en-GB">
              <a:solidFill>
                <a:srgbClr val="3333FF"/>
              </a:solidFill>
              <a:latin typeface="Times New Roman" pitchFamily="18"/>
              <a:ea typeface="HG Mincho Light J" pitchFamily="2"/>
              <a:cs typeface="Arial Unicode MS" pitchFamily="2"/>
            </a:endParaRPr>
          </a:p>
        </p:txBody>
      </p:sp>
      <p:sp>
        <p:nvSpPr>
          <p:cNvPr id="14" name="Forme libre 13"/>
          <p:cNvSpPr/>
          <p:nvPr/>
        </p:nvSpPr>
        <p:spPr>
          <a:xfrm>
            <a:off x="7958269" y="1081651"/>
            <a:ext cx="2363795" cy="1997397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430" h="6117">
                <a:moveTo>
                  <a:pt x="5430" y="0"/>
                </a:moveTo>
                <a:cubicBezTo>
                  <a:pt x="4690" y="1314"/>
                  <a:pt x="4413" y="1863"/>
                  <a:pt x="3351" y="3281"/>
                </a:cubicBezTo>
                <a:cubicBezTo>
                  <a:pt x="2434" y="4504"/>
                  <a:pt x="-141" y="6271"/>
                  <a:pt x="6" y="6106"/>
                </a:cubicBezTo>
              </a:path>
            </a:pathLst>
          </a:custGeom>
          <a:noFill/>
          <a:ln w="36000">
            <a:solidFill>
              <a:srgbClr val="0000FF"/>
            </a:solidFill>
            <a:prstDash val="solid"/>
          </a:ln>
        </p:spPr>
        <p:txBody>
          <a:bodyPr vert="horz" wrap="square" lIns="97967" tIns="57147" rIns="97967" bIns="57147" anchor="ctr" anchorCtr="1" compatLnSpc="0"/>
          <a:lstStyle/>
          <a:p>
            <a:pPr hangingPunct="0"/>
            <a:endParaRPr lang="en-GB">
              <a:solidFill>
                <a:srgbClr val="3333FF"/>
              </a:solidFill>
              <a:latin typeface="Times New Roman" pitchFamily="18"/>
              <a:ea typeface="HG Mincho Light J" pitchFamily="2"/>
              <a:cs typeface="Arial Unicode MS" pitchFamily="2"/>
            </a:endParaRPr>
          </a:p>
        </p:txBody>
      </p:sp>
      <p:sp>
        <p:nvSpPr>
          <p:cNvPr id="15" name="Forme libre 14"/>
          <p:cNvSpPr/>
          <p:nvPr/>
        </p:nvSpPr>
        <p:spPr>
          <a:xfrm>
            <a:off x="7806314" y="2920655"/>
            <a:ext cx="222925" cy="214567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val 10797"/>
              <a:gd name="f5" fmla="val 8278"/>
              <a:gd name="f6" fmla="val 8256"/>
              <a:gd name="f7" fmla="val 6722"/>
              <a:gd name="f8" fmla="val 13405"/>
              <a:gd name="f9" fmla="val 4198"/>
              <a:gd name="f10" fmla="val 16580"/>
              <a:gd name="f11" fmla="val 17401"/>
              <a:gd name="f12" fmla="val 14878"/>
              <a:gd name="f13" fmla="val 13321"/>
              <a:gd name="f14" fmla="*/ f0 1 21600"/>
              <a:gd name="f15" fmla="*/ f1 1 21600"/>
              <a:gd name="f16" fmla="*/ 6722 f14 1"/>
              <a:gd name="f17" fmla="*/ 14878 f14 1"/>
              <a:gd name="f18" fmla="*/ 15460 f15 1"/>
              <a:gd name="f19" fmla="*/ 8256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" t="f19" r="f17" b="f18"/>
            <a:pathLst>
              <a:path w="21600" h="21600">
                <a:moveTo>
                  <a:pt x="f4" y="f2"/>
                </a:moveTo>
                <a:lnTo>
                  <a:pt x="f5" y="f6"/>
                </a:lnTo>
                <a:lnTo>
                  <a:pt x="f2" y="f6"/>
                </a:lnTo>
                <a:lnTo>
                  <a:pt x="f7" y="f8"/>
                </a:lnTo>
                <a:lnTo>
                  <a:pt x="f9" y="f3"/>
                </a:lnTo>
                <a:lnTo>
                  <a:pt x="f4" y="f10"/>
                </a:lnTo>
                <a:lnTo>
                  <a:pt x="f11" y="f3"/>
                </a:lnTo>
                <a:lnTo>
                  <a:pt x="f12" y="f8"/>
                </a:lnTo>
                <a:lnTo>
                  <a:pt x="f3" y="f6"/>
                </a:lnTo>
                <a:lnTo>
                  <a:pt x="f13" y="f6"/>
                </a:lnTo>
                <a:lnTo>
                  <a:pt x="f4" y="f2"/>
                </a:lnTo>
                <a:close/>
              </a:path>
            </a:pathLst>
          </a:custGeom>
          <a:solidFill>
            <a:srgbClr val="FFFFCC"/>
          </a:solidFill>
          <a:ln w="0">
            <a:solidFill>
              <a:srgbClr val="000000"/>
            </a:solidFill>
            <a:prstDash val="solid"/>
          </a:ln>
        </p:spPr>
        <p:txBody>
          <a:bodyPr vert="horz" wrap="square" lIns="32656" tIns="32656" rIns="32656" bIns="32656" anchor="ctr" compatLnSpc="0"/>
          <a:lstStyle/>
          <a:p>
            <a:pPr hangingPunct="0"/>
            <a:endParaRPr lang="en-GB">
              <a:solidFill>
                <a:srgbClr val="3333FF"/>
              </a:solidFill>
              <a:latin typeface="Times New Roman" pitchFamily="18"/>
              <a:ea typeface="HG Mincho Light J" pitchFamily="2"/>
              <a:cs typeface="Arial Unicode MS" pitchFamily="2"/>
            </a:endParaRPr>
          </a:p>
        </p:txBody>
      </p:sp>
      <p:sp>
        <p:nvSpPr>
          <p:cNvPr id="16" name="Forme libre 15"/>
          <p:cNvSpPr/>
          <p:nvPr/>
        </p:nvSpPr>
        <p:spPr>
          <a:xfrm>
            <a:off x="6806634" y="2613991"/>
            <a:ext cx="222925" cy="214567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val 10797"/>
              <a:gd name="f5" fmla="val 8278"/>
              <a:gd name="f6" fmla="val 8256"/>
              <a:gd name="f7" fmla="val 6722"/>
              <a:gd name="f8" fmla="val 13405"/>
              <a:gd name="f9" fmla="val 4198"/>
              <a:gd name="f10" fmla="val 16580"/>
              <a:gd name="f11" fmla="val 17401"/>
              <a:gd name="f12" fmla="val 14878"/>
              <a:gd name="f13" fmla="val 13321"/>
              <a:gd name="f14" fmla="*/ f0 1 21600"/>
              <a:gd name="f15" fmla="*/ f1 1 21600"/>
              <a:gd name="f16" fmla="*/ 6722 f14 1"/>
              <a:gd name="f17" fmla="*/ 14878 f14 1"/>
              <a:gd name="f18" fmla="*/ 15460 f15 1"/>
              <a:gd name="f19" fmla="*/ 8256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" t="f19" r="f17" b="f18"/>
            <a:pathLst>
              <a:path w="21600" h="21600">
                <a:moveTo>
                  <a:pt x="f4" y="f2"/>
                </a:moveTo>
                <a:lnTo>
                  <a:pt x="f5" y="f6"/>
                </a:lnTo>
                <a:lnTo>
                  <a:pt x="f2" y="f6"/>
                </a:lnTo>
                <a:lnTo>
                  <a:pt x="f7" y="f8"/>
                </a:lnTo>
                <a:lnTo>
                  <a:pt x="f9" y="f3"/>
                </a:lnTo>
                <a:lnTo>
                  <a:pt x="f4" y="f10"/>
                </a:lnTo>
                <a:lnTo>
                  <a:pt x="f11" y="f3"/>
                </a:lnTo>
                <a:lnTo>
                  <a:pt x="f12" y="f8"/>
                </a:lnTo>
                <a:lnTo>
                  <a:pt x="f3" y="f6"/>
                </a:lnTo>
                <a:lnTo>
                  <a:pt x="f13" y="f6"/>
                </a:lnTo>
                <a:lnTo>
                  <a:pt x="f4" y="f2"/>
                </a:lnTo>
                <a:close/>
              </a:path>
            </a:pathLst>
          </a:custGeom>
          <a:solidFill>
            <a:srgbClr val="FFFFCC"/>
          </a:solidFill>
          <a:ln w="0">
            <a:solidFill>
              <a:srgbClr val="000000"/>
            </a:solidFill>
            <a:prstDash val="solid"/>
          </a:ln>
        </p:spPr>
        <p:txBody>
          <a:bodyPr vert="horz" wrap="square" lIns="32656" tIns="32656" rIns="32656" bIns="32656" anchor="ctr" compatLnSpc="0"/>
          <a:lstStyle/>
          <a:p>
            <a:pPr hangingPunct="0"/>
            <a:endParaRPr lang="en-GB">
              <a:solidFill>
                <a:srgbClr val="3333FF"/>
              </a:solidFill>
              <a:latin typeface="Times New Roman" pitchFamily="18"/>
              <a:ea typeface="HG Mincho Light J" pitchFamily="2"/>
              <a:cs typeface="Arial Unicode MS" pitchFamily="2"/>
            </a:endParaRPr>
          </a:p>
        </p:txBody>
      </p:sp>
      <p:sp>
        <p:nvSpPr>
          <p:cNvPr id="17" name="Connecteur droit 16"/>
          <p:cNvSpPr/>
          <p:nvPr/>
        </p:nvSpPr>
        <p:spPr>
          <a:xfrm flipV="1">
            <a:off x="8735025" y="1823654"/>
            <a:ext cx="0" cy="1229595"/>
          </a:xfrm>
          <a:prstGeom prst="line">
            <a:avLst/>
          </a:prstGeom>
          <a:noFill/>
          <a:ln w="36000">
            <a:solidFill>
              <a:srgbClr val="000000"/>
            </a:solidFill>
            <a:prstDash val="solid"/>
            <a:headEnd type="arrow"/>
            <a:tailEnd type="arrow"/>
          </a:ln>
        </p:spPr>
        <p:txBody>
          <a:bodyPr vert="horz" wrap="square" lIns="32656" tIns="32656" rIns="32656" bIns="32656" anchor="ctr" anchorCtr="1" compatLnSpc="0"/>
          <a:lstStyle/>
          <a:p>
            <a:pPr hangingPunct="0">
              <a:defRPr sz="2400"/>
            </a:pPr>
            <a:endParaRPr lang="en-GB" sz="2200" dirty="0">
              <a:solidFill>
                <a:srgbClr val="3333FF"/>
              </a:solidFill>
              <a:latin typeface="Times New Roman" pitchFamily="18"/>
              <a:ea typeface="HG Mincho Light J" pitchFamily="2"/>
              <a:cs typeface="Arial Unicode MS" pitchFamily="2"/>
            </a:endParaRPr>
          </a:p>
        </p:txBody>
      </p:sp>
      <p:sp>
        <p:nvSpPr>
          <p:cNvPr id="18" name="Connecteur droit 17"/>
          <p:cNvSpPr/>
          <p:nvPr/>
        </p:nvSpPr>
        <p:spPr>
          <a:xfrm flipV="1">
            <a:off x="7701819" y="1844555"/>
            <a:ext cx="436" cy="948404"/>
          </a:xfrm>
          <a:prstGeom prst="line">
            <a:avLst/>
          </a:prstGeom>
          <a:noFill/>
          <a:ln w="36000">
            <a:solidFill>
              <a:srgbClr val="000000"/>
            </a:solidFill>
            <a:prstDash val="solid"/>
            <a:headEnd type="arrow"/>
            <a:tailEnd type="arrow"/>
          </a:ln>
        </p:spPr>
        <p:txBody>
          <a:bodyPr vert="horz" wrap="square" lIns="32656" tIns="32656" rIns="32656" bIns="32656" anchor="ctr" anchorCtr="1" compatLnSpc="0"/>
          <a:lstStyle/>
          <a:p>
            <a:pPr hangingPunct="0">
              <a:defRPr sz="2800">
                <a:latin typeface="Times New Roman" pitchFamily="18"/>
              </a:defRPr>
            </a:pPr>
            <a:endParaRPr lang="en-GB" dirty="0">
              <a:solidFill>
                <a:srgbClr val="3333FF"/>
              </a:solidFill>
              <a:latin typeface="Times New Roman" pitchFamily="18"/>
              <a:ea typeface="HG Mincho Light J" pitchFamily="2"/>
              <a:cs typeface="Arial Unicode MS" pitchFamily="2"/>
            </a:endParaRPr>
          </a:p>
        </p:txBody>
      </p:sp>
      <p:sp>
        <p:nvSpPr>
          <p:cNvPr id="19" name="Forme libre 18"/>
          <p:cNvSpPr/>
          <p:nvPr/>
        </p:nvSpPr>
        <p:spPr>
          <a:xfrm>
            <a:off x="6271089" y="2774344"/>
            <a:ext cx="5719435" cy="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137" fill="none">
                <a:moveTo>
                  <a:pt x="13137" y="0"/>
                </a:move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  <a:custDash>
              <a:ds d="144567" sp="144567"/>
              <a:ds d="144567" sp="144567"/>
            </a:custDash>
          </a:ln>
        </p:spPr>
        <p:txBody>
          <a:bodyPr vert="horz" wrap="square" lIns="32656" tIns="32656" rIns="32656" bIns="32656" anchor="ctr" anchorCtr="1" compatLnSpc="0"/>
          <a:lstStyle/>
          <a:p>
            <a:pPr hangingPunct="0"/>
            <a:endParaRPr lang="en-GB">
              <a:solidFill>
                <a:srgbClr val="3333FF"/>
              </a:solidFill>
              <a:latin typeface="Times New Roman" pitchFamily="18"/>
              <a:ea typeface="HG Mincho Light J" pitchFamily="2"/>
              <a:cs typeface="Arial Unicode MS" pitchFamily="2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5519936" y="1988840"/>
            <a:ext cx="9601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3333FF"/>
                </a:solidFill>
                <a:latin typeface="Times New Roman" pitchFamily="18"/>
                <a:ea typeface="HG Mincho Light J" pitchFamily="2"/>
                <a:cs typeface="Arial Unicode MS" pitchFamily="2"/>
              </a:rPr>
              <a:t>W</a:t>
            </a:r>
            <a:r>
              <a:rPr lang="en-GB" sz="2000" b="1" baseline="-25000" dirty="0" smtClean="0">
                <a:solidFill>
                  <a:srgbClr val="3333FF"/>
                </a:solidFill>
                <a:latin typeface="Times New Roman" pitchFamily="18"/>
                <a:ea typeface="HG Mincho Light J" pitchFamily="2"/>
                <a:cs typeface="Arial Unicode MS" pitchFamily="2"/>
              </a:rPr>
              <a:t>1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2447595" y="2667321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3333FF"/>
                </a:solidFill>
                <a:latin typeface="Times New Roman" pitchFamily="18"/>
                <a:ea typeface="HG Mincho Light J" pitchFamily="2"/>
                <a:cs typeface="Arial Unicode MS" pitchFamily="2"/>
              </a:rPr>
              <a:t>Q</a:t>
            </a:r>
            <a:r>
              <a:rPr lang="en-GB" sz="2000" b="1" baseline="-33000" dirty="0" smtClean="0">
                <a:solidFill>
                  <a:srgbClr val="3333FF"/>
                </a:solidFill>
                <a:latin typeface="Times New Roman" pitchFamily="18"/>
                <a:ea typeface="HG Mincho Light J" pitchFamily="2"/>
                <a:cs typeface="Arial Unicode MS" pitchFamily="2"/>
              </a:rPr>
              <a:t>1</a:t>
            </a:r>
            <a:endParaRPr lang="en-US" sz="2000" b="1" dirty="0"/>
          </a:p>
        </p:txBody>
      </p:sp>
      <p:sp>
        <p:nvSpPr>
          <p:cNvPr id="24" name="ZoneTexte 23"/>
          <p:cNvSpPr txBox="1"/>
          <p:nvPr/>
        </p:nvSpPr>
        <p:spPr>
          <a:xfrm>
            <a:off x="8784299" y="1844824"/>
            <a:ext cx="9601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3333FF"/>
                </a:solidFill>
                <a:latin typeface="Times New Roman" pitchFamily="18"/>
                <a:ea typeface="HG Mincho Light J" pitchFamily="2"/>
                <a:cs typeface="Arial Unicode MS" pitchFamily="2"/>
              </a:rPr>
              <a:t>W</a:t>
            </a:r>
            <a:r>
              <a:rPr lang="en-GB" sz="2000" b="1" baseline="-25000" dirty="0" smtClean="0">
                <a:solidFill>
                  <a:srgbClr val="3333FF"/>
                </a:solidFill>
                <a:latin typeface="Times New Roman" pitchFamily="18"/>
                <a:ea typeface="HG Mincho Light J" pitchFamily="2"/>
                <a:cs typeface="Arial Unicode MS" pitchFamily="2"/>
              </a:rPr>
              <a:t>2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7929805" y="2080348"/>
            <a:ext cx="9505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3333FF"/>
                </a:solidFill>
                <a:latin typeface="Times New Roman" pitchFamily="18"/>
                <a:ea typeface="HG Mincho Light J" pitchFamily="2"/>
                <a:cs typeface="Arial Unicode MS" pitchFamily="2"/>
              </a:rPr>
              <a:t>Q</a:t>
            </a:r>
            <a:r>
              <a:rPr lang="en-GB" sz="2000" b="1" baseline="-33000" dirty="0">
                <a:solidFill>
                  <a:srgbClr val="3333FF"/>
                </a:solidFill>
                <a:latin typeface="Times New Roman" pitchFamily="18"/>
                <a:ea typeface="HG Mincho Light J" pitchFamily="2"/>
                <a:cs typeface="Arial Unicode MS" pitchFamily="2"/>
              </a:rPr>
              <a:t>2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708067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"/>
                            </p:stCondLst>
                            <p:childTnLst>
                              <p:par>
                                <p:cTn id="3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/>
      <p:bldP spid="17" grpId="0" animBg="1"/>
      <p:bldP spid="18" grpId="0" animBg="1"/>
      <p:bldP spid="22" grpId="0"/>
      <p:bldP spid="23" grpId="0"/>
      <p:bldP spid="24" grpId="0"/>
      <p:bldP spid="2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8928E-AA9A-4D89-BC1F-A2C05AB4BD92}" type="slidenum">
              <a:rPr kumimoji="1" lang="ja-JP" altLang="en-US" smtClean="0"/>
              <a:t>19</a:t>
            </a:fld>
            <a:endParaRPr kumimoji="1" lang="ja-JP" alt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475" y="519113"/>
            <a:ext cx="7639050" cy="581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1688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French focus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8928E-AA9A-4D89-BC1F-A2C05AB4BD92}" type="slidenum">
              <a:rPr kumimoji="1" lang="ja-JP" altLang="en-US" smtClean="0"/>
              <a:t>2</a:t>
            </a:fld>
            <a:endParaRPr kumimoji="1" lang="ja-JP" altLang="en-US"/>
          </a:p>
        </p:txBody>
      </p:sp>
      <p:pic>
        <p:nvPicPr>
          <p:cNvPr id="1026" name="Picture 2" descr="Le thermique à flamme en chiffres | EDF Franc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6" b="14691"/>
          <a:stretch/>
        </p:blipFill>
        <p:spPr bwMode="auto">
          <a:xfrm>
            <a:off x="0" y="1658035"/>
            <a:ext cx="8343097" cy="5199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00" y="1416735"/>
            <a:ext cx="10183813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9438" y="1858060"/>
            <a:ext cx="3819525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6172200" y="4382532"/>
            <a:ext cx="1300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Source: EDF</a:t>
            </a:r>
            <a:endParaRPr lang="en-US" dirty="0"/>
          </a:p>
        </p:txBody>
      </p:sp>
      <p:sp>
        <p:nvSpPr>
          <p:cNvPr id="6" name="Flèche droite 5"/>
          <p:cNvSpPr/>
          <p:nvPr/>
        </p:nvSpPr>
        <p:spPr>
          <a:xfrm rot="3600000">
            <a:off x="8304996" y="2646763"/>
            <a:ext cx="1346200" cy="4953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èche droite 11"/>
          <p:cNvSpPr/>
          <p:nvPr/>
        </p:nvSpPr>
        <p:spPr>
          <a:xfrm rot="7200000">
            <a:off x="9407039" y="2646762"/>
            <a:ext cx="1346200" cy="4953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ZoneTexte 6"/>
          <p:cNvSpPr txBox="1"/>
          <p:nvPr/>
        </p:nvSpPr>
        <p:spPr>
          <a:xfrm>
            <a:off x="8824693" y="3604677"/>
            <a:ext cx="1408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Heat</a:t>
            </a:r>
            <a:r>
              <a:rPr lang="fr-FR" dirty="0" smtClean="0"/>
              <a:t> </a:t>
            </a:r>
            <a:r>
              <a:rPr lang="fr-FR" dirty="0" err="1" smtClean="0"/>
              <a:t>engines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349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8928E-AA9A-4D89-BC1F-A2C05AB4BD92}" type="slidenum">
              <a:rPr kumimoji="1" lang="ja-JP" altLang="en-US" smtClean="0"/>
              <a:t>20</a:t>
            </a:fld>
            <a:endParaRPr kumimoji="1" lang="ja-JP" alt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0" y="376238"/>
            <a:ext cx="9652000" cy="610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4835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8928E-AA9A-4D89-BC1F-A2C05AB4BD92}" type="slidenum">
              <a:rPr kumimoji="1" lang="ja-JP" altLang="en-US" smtClean="0"/>
              <a:t>21</a:t>
            </a:fld>
            <a:endParaRPr kumimoji="1" lang="ja-JP" alt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788" y="26988"/>
            <a:ext cx="9240837" cy="680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9608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8928E-AA9A-4D89-BC1F-A2C05AB4BD92}" type="slidenum">
              <a:rPr kumimoji="1" lang="ja-JP" altLang="en-US" smtClean="0"/>
              <a:t>22</a:t>
            </a:fld>
            <a:endParaRPr kumimoji="1" lang="ja-JP" altLang="en-US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063" y="663575"/>
            <a:ext cx="9666287" cy="553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246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The Joule – </a:t>
            </a:r>
            <a:r>
              <a:rPr lang="fr-FR" dirty="0" err="1" smtClean="0"/>
              <a:t>Brayton</a:t>
            </a:r>
            <a:r>
              <a:rPr lang="fr-FR" dirty="0" smtClean="0"/>
              <a:t> cycle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62013" y="1408906"/>
            <a:ext cx="10515600" cy="4351338"/>
          </a:xfrm>
        </p:spPr>
        <p:txBody>
          <a:bodyPr/>
          <a:lstStyle/>
          <a:p>
            <a:r>
              <a:rPr lang="en-US" dirty="0"/>
              <a:t>1⇒2: adiabatic compression of air in the compressor</a:t>
            </a:r>
          </a:p>
          <a:p>
            <a:r>
              <a:rPr lang="en-US" dirty="0"/>
              <a:t>2⇒3: isobaric combustion</a:t>
            </a:r>
          </a:p>
          <a:p>
            <a:r>
              <a:rPr lang="en-US" dirty="0"/>
              <a:t>3⇒4: adiabatic expansion in the turbine</a:t>
            </a:r>
          </a:p>
          <a:p>
            <a:r>
              <a:rPr lang="en-US" dirty="0"/>
              <a:t>4⇒1: isobaric cooling at </a:t>
            </a:r>
            <a:r>
              <a:rPr lang="en-US" dirty="0" smtClean="0"/>
              <a:t>exhaust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8928E-AA9A-4D89-BC1F-A2C05AB4BD92}" type="slidenum">
              <a:rPr kumimoji="1" lang="ja-JP" altLang="en-US" smtClean="0"/>
              <a:t>3</a:t>
            </a:fld>
            <a:endParaRPr kumimoji="1" lang="ja-JP" alt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13" y="3360737"/>
            <a:ext cx="3938587" cy="349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077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The Joule – </a:t>
            </a:r>
            <a:r>
              <a:rPr lang="fr-FR" dirty="0" err="1"/>
              <a:t>Brayton</a:t>
            </a:r>
            <a:r>
              <a:rPr lang="fr-FR" dirty="0"/>
              <a:t> cycle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62013" y="1408906"/>
            <a:ext cx="10515600" cy="4351338"/>
          </a:xfrm>
        </p:spPr>
        <p:txBody>
          <a:bodyPr/>
          <a:lstStyle/>
          <a:p>
            <a:r>
              <a:rPr lang="en-US" dirty="0"/>
              <a:t>1⇒2: adiabatic compression of air in the compressor</a:t>
            </a:r>
          </a:p>
          <a:p>
            <a:r>
              <a:rPr lang="en-US" dirty="0"/>
              <a:t>2⇒3: isobaric combustion</a:t>
            </a:r>
          </a:p>
          <a:p>
            <a:r>
              <a:rPr lang="en-US" dirty="0"/>
              <a:t>3⇒4: adiabatic expansion in the turbine</a:t>
            </a:r>
          </a:p>
          <a:p>
            <a:r>
              <a:rPr lang="en-US" dirty="0"/>
              <a:t>4⇒1: isobaric cooling at </a:t>
            </a:r>
            <a:r>
              <a:rPr lang="en-US" dirty="0" smtClean="0"/>
              <a:t>exhaust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8928E-AA9A-4D89-BC1F-A2C05AB4BD92}" type="slidenum">
              <a:rPr kumimoji="1" lang="ja-JP" altLang="en-US" smtClean="0"/>
              <a:t>4</a:t>
            </a:fld>
            <a:endParaRPr kumimoji="1" lang="ja-JP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776" y="3427411"/>
            <a:ext cx="8954256" cy="319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791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Non </a:t>
            </a:r>
            <a:r>
              <a:rPr lang="fr-FR" dirty="0" err="1" smtClean="0"/>
              <a:t>idealities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8928E-AA9A-4D89-BC1F-A2C05AB4BD92}" type="slidenum">
              <a:rPr kumimoji="1" lang="ja-JP" altLang="en-US" smtClean="0"/>
              <a:t>5</a:t>
            </a:fld>
            <a:endParaRPr kumimoji="1" lang="ja-JP" alt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175" y="2005013"/>
            <a:ext cx="4006850" cy="388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4163" y="2005013"/>
            <a:ext cx="4511675" cy="386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520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Improvements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8928E-AA9A-4D89-BC1F-A2C05AB4BD92}" type="slidenum">
              <a:rPr kumimoji="1" lang="ja-JP" altLang="en-US" smtClean="0"/>
              <a:t>6</a:t>
            </a:fld>
            <a:endParaRPr kumimoji="1" lang="ja-JP" altLang="en-US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852" y="1666875"/>
            <a:ext cx="3145291" cy="4673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 descr="D:\Dropbox\Teachings\PHY 555 Energy Environnement\Shared PHY555\PC\PC 4 Machines thermiques\Joule-regenerato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59" y="2317876"/>
            <a:ext cx="7468496" cy="402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6703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Improvements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8928E-AA9A-4D89-BC1F-A2C05AB4BD92}" type="slidenum">
              <a:rPr kumimoji="1" lang="ja-JP" altLang="en-US" smtClean="0"/>
              <a:t>7</a:t>
            </a:fld>
            <a:endParaRPr kumimoji="1" lang="ja-JP" altLang="en-US"/>
          </a:p>
        </p:txBody>
      </p:sp>
      <p:pic>
        <p:nvPicPr>
          <p:cNvPr id="5" name="Picture 4" descr="D:\Dropbox\Teachings\PHY 555 Energy Environnement\Shared PHY555\PC\PC 4 Machines thermiques\Joule-int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46" y="2353808"/>
            <a:ext cx="6551264" cy="343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4456" y="1908968"/>
            <a:ext cx="3483429" cy="4327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8209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The Clausius - Rankine cycle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361168"/>
            <a:ext cx="10515600" cy="4351338"/>
          </a:xfrm>
        </p:spPr>
        <p:txBody>
          <a:bodyPr/>
          <a:lstStyle/>
          <a:p>
            <a:r>
              <a:rPr lang="en-US" dirty="0"/>
              <a:t>adiabatic compression of water (pump)</a:t>
            </a:r>
          </a:p>
          <a:p>
            <a:r>
              <a:rPr lang="en-US" dirty="0"/>
              <a:t>isobaric heating of pressurized water (boiler)</a:t>
            </a:r>
          </a:p>
          <a:p>
            <a:r>
              <a:rPr lang="fr-FR" dirty="0" err="1"/>
              <a:t>vaporization</a:t>
            </a:r>
            <a:r>
              <a:rPr lang="fr-FR" dirty="0"/>
              <a:t> at constant pressure (boiler)</a:t>
            </a:r>
          </a:p>
          <a:p>
            <a:r>
              <a:rPr lang="en-US" dirty="0"/>
              <a:t>reheating (isobaric) of </a:t>
            </a:r>
            <a:r>
              <a:rPr lang="en-US" dirty="0" err="1"/>
              <a:t>vapour</a:t>
            </a:r>
            <a:r>
              <a:rPr lang="en-US" dirty="0"/>
              <a:t> (</a:t>
            </a:r>
            <a:r>
              <a:rPr lang="en-US" dirty="0" err="1"/>
              <a:t>superheater</a:t>
            </a:r>
            <a:r>
              <a:rPr lang="en-US" dirty="0"/>
              <a:t>)</a:t>
            </a:r>
          </a:p>
          <a:p>
            <a:r>
              <a:rPr lang="en-US" dirty="0"/>
              <a:t>adiabatic expansion (turbine)</a:t>
            </a:r>
          </a:p>
          <a:p>
            <a:r>
              <a:rPr lang="en-US" dirty="0"/>
              <a:t>isobaric condensation (condenser)</a:t>
            </a:r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8928E-AA9A-4D89-BC1F-A2C05AB4BD92}" type="slidenum">
              <a:rPr kumimoji="1" lang="ja-JP" altLang="en-US" smtClean="0"/>
              <a:t>8</a:t>
            </a:fld>
            <a:endParaRPr kumimoji="1" lang="ja-JP" altLang="en-US"/>
          </a:p>
        </p:txBody>
      </p:sp>
      <p:pic>
        <p:nvPicPr>
          <p:cNvPr id="9218" name="Picture 2" descr="D:\Dropbox\Teachings\PHY 555 Energy Environnement\Shared PHY555\PC\PC 4 Machines thermiques\rankine cyc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499" y="3075138"/>
            <a:ext cx="4051299" cy="3437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765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T-S </a:t>
            </a:r>
            <a:r>
              <a:rPr lang="fr-FR" dirty="0" err="1" smtClean="0"/>
              <a:t>diagram</a:t>
            </a:r>
            <a:r>
              <a:rPr lang="fr-FR" dirty="0" smtClean="0"/>
              <a:t> for phase change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8928E-AA9A-4D89-BC1F-A2C05AB4BD92}" type="slidenum">
              <a:rPr kumimoji="1" lang="ja-JP" altLang="en-US" smtClean="0"/>
              <a:t>9</a:t>
            </a:fld>
            <a:endParaRPr kumimoji="1" lang="ja-JP" alt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075" y="1320800"/>
            <a:ext cx="7766083" cy="553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93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87F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206393</TotalTime>
  <Words>348</Words>
  <Application>Microsoft Office PowerPoint</Application>
  <PresentationFormat>Personnalisé</PresentationFormat>
  <Paragraphs>81</Paragraphs>
  <Slides>22</Slides>
  <Notes>5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3" baseType="lpstr">
      <vt:lpstr>Office テーマ</vt:lpstr>
      <vt:lpstr>PC 4 Heat engines</vt:lpstr>
      <vt:lpstr>French focus</vt:lpstr>
      <vt:lpstr>The Joule – Brayton cycle</vt:lpstr>
      <vt:lpstr>The Joule – Brayton cycle</vt:lpstr>
      <vt:lpstr>Non idealities</vt:lpstr>
      <vt:lpstr>Improvements</vt:lpstr>
      <vt:lpstr>Improvements</vt:lpstr>
      <vt:lpstr>The Clausius - Rankine cycle</vt:lpstr>
      <vt:lpstr>T-S diagram for phase change</vt:lpstr>
      <vt:lpstr>The Clausius - Rankine cycle (T-S)</vt:lpstr>
      <vt:lpstr>T-S diagram for water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hcq</dc:creator>
  <cp:lastModifiedBy>Daniel SUCHET</cp:lastModifiedBy>
  <cp:revision>1177</cp:revision>
  <dcterms:created xsi:type="dcterms:W3CDTF">2015-12-11T07:38:00Z</dcterms:created>
  <dcterms:modified xsi:type="dcterms:W3CDTF">2021-10-15T09:50:49Z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1041-10.8.0.5392</vt:lpwstr>
  </property>
</Properties>
</file>