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19" r:id="rId2"/>
    <p:sldId id="520" r:id="rId3"/>
    <p:sldId id="523" r:id="rId4"/>
    <p:sldId id="522" r:id="rId5"/>
    <p:sldId id="521" r:id="rId6"/>
    <p:sldId id="52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4B68E04-D5D1-4CA8-BBD0-F108BA9563C6}">
          <p14:sldIdLst>
            <p14:sldId id="519"/>
          </p14:sldIdLst>
        </p14:section>
        <p14:section name="Section sans titre" id="{81383E74-4C8C-4B33-BD41-75DA0AFDD5C2}">
          <p14:sldIdLst>
            <p14:sldId id="520"/>
            <p14:sldId id="523"/>
            <p14:sldId id="522"/>
            <p14:sldId id="521"/>
            <p14:sldId id="52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8B4E"/>
    <a:srgbClr val="002A3A"/>
    <a:srgbClr val="FFFFFF"/>
    <a:srgbClr val="2B364D"/>
    <a:srgbClr val="255334"/>
    <a:srgbClr val="4C2E2C"/>
    <a:srgbClr val="187FC4"/>
    <a:srgbClr val="700000"/>
    <a:srgbClr val="FF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1" autoAdjust="0"/>
    <p:restoredTop sz="81439" autoAdjust="0"/>
  </p:normalViewPr>
  <p:slideViewPr>
    <p:cSldViewPr snapToGrid="0">
      <p:cViewPr>
        <p:scale>
          <a:sx n="66" d="100"/>
          <a:sy n="66" d="100"/>
        </p:scale>
        <p:origin x="-2382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50C3-D671-4A96-8C87-5586EAC84FF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F662A-16AF-41FB-88D6-71CBDA88216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4;p37"/>
          <p:cNvSpPr/>
          <p:nvPr userDrawn="1"/>
        </p:nvSpPr>
        <p:spPr>
          <a:xfrm>
            <a:off x="-109120" y="0"/>
            <a:ext cx="12301119" cy="6959600"/>
          </a:xfrm>
          <a:prstGeom prst="rect">
            <a:avLst/>
          </a:prstGeom>
          <a:solidFill>
            <a:srgbClr val="002A3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18;p37" descr="Image 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304926" y="-393700"/>
            <a:ext cx="14049376" cy="7909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6075" y="1427156"/>
            <a:ext cx="5492750" cy="2509837"/>
          </a:xfrm>
        </p:spPr>
        <p:txBody>
          <a:bodyPr anchor="b"/>
          <a:lstStyle>
            <a:lvl1pPr algn="ctr">
              <a:defRPr sz="6000">
                <a:solidFill>
                  <a:srgbClr val="A88B4E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52424" y="3906832"/>
            <a:ext cx="5514975" cy="87471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A88B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fr-FR" altLang="ja-JP" dirty="0" smtClean="0"/>
              <a:t>PHY 555 – </a:t>
            </a:r>
            <a:r>
              <a:rPr kumimoji="1" lang="fr-FR" altLang="ja-JP" dirty="0" err="1" smtClean="0"/>
              <a:t>Energy</a:t>
            </a:r>
            <a:r>
              <a:rPr kumimoji="1" lang="fr-FR" altLang="ja-JP" dirty="0" smtClean="0"/>
              <a:t> &amp; </a:t>
            </a:r>
            <a:r>
              <a:rPr kumimoji="1" lang="fr-FR" altLang="ja-JP" dirty="0" err="1" smtClean="0"/>
              <a:t>Environment</a:t>
            </a:r>
            <a:endParaRPr kumimoji="1" lang="fr-FR" altLang="ja-JP" dirty="0" smtClean="0"/>
          </a:p>
          <a:p>
            <a:r>
              <a:rPr kumimoji="1" lang="fr-FR" altLang="ja-JP" dirty="0" smtClean="0"/>
              <a:t>Erik Johnson, Mathieu de </a:t>
            </a:r>
            <a:r>
              <a:rPr kumimoji="1" lang="fr-FR" altLang="ja-JP" dirty="0" err="1" smtClean="0"/>
              <a:t>Naurois</a:t>
            </a:r>
            <a:r>
              <a:rPr kumimoji="1" lang="fr-FR" altLang="ja-JP" dirty="0" smtClean="0"/>
              <a:t>, Daniel Suchet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DD7-8CBE-4C5F-BBFD-B7237DE5153A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78E-AE15-416C-85C4-BB466EAC3515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127E-58E1-4627-A4E8-C9F35AA00EC7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E6B9-AAF8-4B4D-B4D9-A1EC2EA6BAE6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>
            <a:lvl1pPr>
              <a:defRPr>
                <a:solidFill>
                  <a:srgbClr val="002A3A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621B-4452-45E1-A895-8D486D32C700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  <p:pic>
        <p:nvPicPr>
          <p:cNvPr id="11" name="Google Shape;297;p49" descr="Graphique 2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48277" y="111444"/>
            <a:ext cx="1330325" cy="1751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cteur droit 11"/>
          <p:cNvCxnSpPr/>
          <p:nvPr userDrawn="1"/>
        </p:nvCxnSpPr>
        <p:spPr>
          <a:xfrm>
            <a:off x="520117" y="1233182"/>
            <a:ext cx="7709483" cy="0"/>
          </a:xfrm>
          <a:prstGeom prst="line">
            <a:avLst/>
          </a:prstGeom>
          <a:ln w="38100">
            <a:solidFill>
              <a:srgbClr val="002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369888" y="233363"/>
            <a:ext cx="9009639" cy="846137"/>
          </a:xfrm>
          <a:prstGeom prst="rect">
            <a:avLst/>
          </a:prstGeom>
          <a:gradFill flip="none" rotWithShape="1">
            <a:gsLst>
              <a:gs pos="0">
                <a:srgbClr val="72BEEC"/>
              </a:gs>
              <a:gs pos="15000">
                <a:srgbClr val="38A7E4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600" b="1" dirty="0" smtClean="0">
                <a:solidFill>
                  <a:srgbClr val="01395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476A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9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rgbClr val="01395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621B-4452-45E1-A895-8D486D32C700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  <p:pic>
        <p:nvPicPr>
          <p:cNvPr id="11" name="Google Shape;297;p49" descr="Graphique 2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48277" y="111444"/>
            <a:ext cx="1330325" cy="175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41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D73-ABDA-4930-9253-D9611BB1B996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9111-AC17-4062-BEEB-89E09299F446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BB1-09D4-4040-BFF9-689C3EB8FF04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323C-3A6A-4353-BBA4-A511EEFC5E98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B95-A754-4DB2-BE0D-D3BA7D1195C8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0A54-4DCF-469C-8600-1D0E914C73B0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42E2-82D5-4F80-8BD7-4379CDFC9E0B}" type="datetime1">
              <a:rPr kumimoji="1" lang="en-US" altLang="ja-JP" smtClean="0"/>
              <a:t>9/28/2022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PC 2</a:t>
            </a:r>
            <a:br>
              <a:rPr lang="fr-FR" dirty="0" smtClean="0"/>
            </a:br>
            <a:r>
              <a:rPr lang="fr-FR" dirty="0" err="1" smtClean="0"/>
              <a:t>Greenhouse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2424" y="4066486"/>
            <a:ext cx="5514975" cy="874712"/>
          </a:xfrm>
        </p:spPr>
        <p:txBody>
          <a:bodyPr/>
          <a:lstStyle/>
          <a:p>
            <a:r>
              <a:rPr lang="fr-FR" altLang="ja-JP" dirty="0"/>
              <a:t>PHY 555 – </a:t>
            </a:r>
            <a:r>
              <a:rPr lang="fr-FR" altLang="ja-JP" dirty="0" err="1"/>
              <a:t>Energy</a:t>
            </a:r>
            <a:r>
              <a:rPr lang="fr-FR" altLang="ja-JP" dirty="0"/>
              <a:t> &amp; </a:t>
            </a:r>
            <a:r>
              <a:rPr lang="fr-FR" altLang="ja-JP" dirty="0" err="1"/>
              <a:t>Environment</a:t>
            </a:r>
            <a:endParaRPr lang="fr-FR" altLang="ja-JP" dirty="0"/>
          </a:p>
          <a:p>
            <a:r>
              <a:rPr lang="fr-FR" altLang="ja-JP" dirty="0"/>
              <a:t>Erik Johnson, Mathieu de </a:t>
            </a:r>
            <a:r>
              <a:rPr lang="fr-FR" altLang="ja-JP" dirty="0" err="1"/>
              <a:t>Naurois</a:t>
            </a:r>
            <a:r>
              <a:rPr lang="fr-FR" altLang="ja-JP" dirty="0"/>
              <a:t>, Daniel Suchet</a:t>
            </a:r>
            <a:endParaRPr lang="ja-JP" altLang="en-US" dirty="0"/>
          </a:p>
        </p:txBody>
      </p:sp>
      <p:pic>
        <p:nvPicPr>
          <p:cNvPr id="4098" name="Picture 2" descr="Tokyo by night - Photo et Tableau - Editions Limitées - Achat / V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47" y="0"/>
            <a:ext cx="4658995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 rot="16200000">
            <a:off x="10436234" y="5942792"/>
            <a:ext cx="174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© Nicolas </a:t>
            </a:r>
            <a:r>
              <a:rPr lang="en-US" sz="1600" dirty="0" err="1" smtClean="0">
                <a:solidFill>
                  <a:schemeClr val="bg1"/>
                </a:solidFill>
              </a:rPr>
              <a:t>Wauters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What Is the Greenhouse Effect? | Spa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r="51249"/>
          <a:stretch/>
        </p:blipFill>
        <p:spPr bwMode="auto">
          <a:xfrm>
            <a:off x="6819447" y="16273"/>
            <a:ext cx="4658996" cy="696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Earth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budget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 descr="D:\Dropbox\Teachings\PHY 555 Energy Environnement\Shared PHY555\PC\PC 2 Climat\IPCC2021 energy bud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08" y="1383281"/>
            <a:ext cx="7526609" cy="53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79" y="1383281"/>
            <a:ext cx="3049208" cy="208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</a:t>
            </a:r>
            <a:r>
              <a:rPr lang="fr-FR" baseline="-25000" dirty="0" smtClean="0"/>
              <a:t>2</a:t>
            </a:r>
            <a:r>
              <a:rPr lang="fr-FR" dirty="0" smtClean="0"/>
              <a:t> radiative cross section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381125"/>
            <a:ext cx="86391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Earth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 to </a:t>
            </a:r>
            <a:r>
              <a:rPr lang="fr-FR" dirty="0" err="1" smtClean="0"/>
              <a:t>outer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7" y="1600653"/>
            <a:ext cx="84026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Credit: J.T. Houghton, Global Warming: The</a:t>
            </a:r>
          </a:p>
          <a:p>
            <a:r>
              <a:rPr lang="en-US" sz="1200" dirty="0"/>
              <a:t>Complete Briefing, Cambridge University Press (2004))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3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anthropogenic</a:t>
            </a:r>
            <a:r>
              <a:rPr lang="fr-FR" dirty="0" smtClean="0"/>
              <a:t> influence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0" name="Picture 2" descr="D:\Dropbox\Teachings\PHY 555 Energy Environnement\Shared PHY555\PC\PC 2 Climat\E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343024"/>
            <a:ext cx="10117138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Feedback </a:t>
            </a:r>
            <a:r>
              <a:rPr lang="fr-FR" dirty="0" err="1" smtClean="0"/>
              <a:t>parameters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26" name="Picture 2" descr="D:\Dropbox\Teachings\PHY 555 Energy Environnement\Shared PHY555\PC\PC 2 Climat\Feedback parame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79813"/>
            <a:ext cx="9401800" cy="46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4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7F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193394</TotalTime>
  <Words>61</Words>
  <Application>Microsoft Office PowerPoint</Application>
  <PresentationFormat>Personnalisé</PresentationFormat>
  <Paragraphs>16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テーマ</vt:lpstr>
      <vt:lpstr>PC 2 Greenhouse effect</vt:lpstr>
      <vt:lpstr>Earth energy budget</vt:lpstr>
      <vt:lpstr>CO2 radiative cross section</vt:lpstr>
      <vt:lpstr>Earth emission to outer space</vt:lpstr>
      <vt:lpstr>Other anthropogenic influence</vt:lpstr>
      <vt:lpstr>Feedback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hcq</dc:creator>
  <cp:lastModifiedBy>Daniel SUCHET</cp:lastModifiedBy>
  <cp:revision>1061</cp:revision>
  <dcterms:created xsi:type="dcterms:W3CDTF">2015-12-11T07:38:00Z</dcterms:created>
  <dcterms:modified xsi:type="dcterms:W3CDTF">2022-09-30T10:22:31Z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1041-10.8.0.5392</vt:lpwstr>
  </property>
</Properties>
</file>